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60" r:id="rId7"/>
    <p:sldId id="261" r:id="rId8"/>
    <p:sldId id="262" r:id="rId9"/>
    <p:sldId id="263" r:id="rId10"/>
    <p:sldId id="264" r:id="rId11"/>
    <p:sldId id="280"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F00"/>
    <a:srgbClr val="DEEDED"/>
    <a:srgbClr val="1A9195"/>
    <a:srgbClr val="7EBABB"/>
    <a:srgbClr val="B7BC70"/>
    <a:srgbClr val="F7DF7F"/>
    <a:srgbClr val="7FB8E0"/>
    <a:srgbClr val="E18A89"/>
    <a:srgbClr val="FF916B"/>
    <a:srgbClr val="FC9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18" autoAdjust="0"/>
    <p:restoredTop sz="91073" autoAdjust="0"/>
  </p:normalViewPr>
  <p:slideViewPr>
    <p:cSldViewPr snapToGrid="0">
      <p:cViewPr>
        <p:scale>
          <a:sx n="219" d="100"/>
          <a:sy n="219" d="100"/>
        </p:scale>
        <p:origin x="728" y="-2448"/>
      </p:cViewPr>
      <p:guideLst>
        <p:guide orient="horz" pos="3168"/>
        <p:guide pos="244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19630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44.png"/><Relationship Id="rId7"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3.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108.png"/><Relationship Id="rId4" Type="http://schemas.openxmlformats.org/officeDocument/2006/relationships/image" Target="../media/image107.png"/></Relationships>
</file>

<file path=ppt/slides/_rels/slide1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220.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41.pn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5.xml"/><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13.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8.png"/><Relationship Id="rId4" Type="http://schemas.openxmlformats.org/officeDocument/2006/relationships/image" Target="../media/image45.png"/><Relationship Id="rId9" Type="http://schemas.openxmlformats.org/officeDocument/2006/relationships/image" Target="../media/image49.svg"/><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2.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 Id="rId1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1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85.png"/><Relationship Id="rId4" Type="http://schemas.openxmlformats.org/officeDocument/2006/relationships/image" Target="../media/image80.png"/><Relationship Id="rId9" Type="http://schemas.openxmlformats.org/officeDocument/2006/relationships/image" Target="../media/image84.png"/></Relationships>
</file>

<file path=ppt/slides/_rels/slide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99.png"/><Relationship Id="rId2" Type="http://schemas.openxmlformats.org/officeDocument/2006/relationships/notesSlide" Target="../notesSlides/notesSlide9.xml"/><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41.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3"/>
          <a:srcRect l="8681" r="21282" b="28899"/>
          <a:stretch/>
        </p:blipFill>
        <p:spPr>
          <a:xfrm>
            <a:off x="5513743" y="7900588"/>
            <a:ext cx="1772882" cy="1300292"/>
          </a:xfrm>
          <a:prstGeom prst="rect">
            <a:avLst/>
          </a:prstGeom>
        </p:spPr>
      </p:pic>
      <p:pic>
        <p:nvPicPr>
          <p:cNvPr id="269" name="Google Shape;269;p14" descr="A group of colored dots with black text&#10;&#10;Description automatically generated"/>
          <p:cNvPicPr preferRelativeResize="0">
            <a:picLocks noChangeAspect="1"/>
          </p:cNvPicPr>
          <p:nvPr/>
        </p:nvPicPr>
        <p:blipFill rotWithShape="1">
          <a:blip r:embed="rId4">
            <a:alphaModFix/>
          </a:blip>
          <a:srcRect r="75760"/>
          <a:stretch/>
        </p:blipFill>
        <p:spPr>
          <a:xfrm>
            <a:off x="4567383" y="5075577"/>
            <a:ext cx="202934" cy="1508760"/>
          </a:xfrm>
          <a:prstGeom prst="rect">
            <a:avLst/>
          </a:prstGeom>
          <a:noFill/>
          <a:ln>
            <a:noFill/>
          </a:ln>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328980" y="575110"/>
            <a:ext cx="18286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Unsupervised clustering shows At-Risk/ERA signature</a:t>
            </a:r>
            <a:endParaRPr/>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389828" y="2063594"/>
            <a:ext cx="165795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Datasets</a:t>
            </a:r>
            <a:endParaRPr/>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 scRNA-seq (n=67)</a:t>
            </a:r>
            <a:endParaRPr/>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5">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grpSp>
        <p:nvGrpSpPr>
          <p:cNvPr id="231" name="Google Shape;231;p14"/>
          <p:cNvGrpSpPr/>
          <p:nvPr/>
        </p:nvGrpSpPr>
        <p:grpSpPr>
          <a:xfrm>
            <a:off x="5357392" y="954343"/>
            <a:ext cx="1703865" cy="1037124"/>
            <a:chOff x="307336" y="5277981"/>
            <a:chExt cx="1703865" cy="1037124"/>
          </a:xfrm>
        </p:grpSpPr>
        <p:pic>
          <p:nvPicPr>
            <p:cNvPr id="232" name="Google Shape;232;p14" descr="A picture containing timeline&#10;&#10;Description automatically generated"/>
            <p:cNvPicPr preferRelativeResize="0"/>
            <p:nvPr/>
          </p:nvPicPr>
          <p:blipFill rotWithShape="1">
            <a:blip r:embed="rId6">
              <a:alphaModFix/>
            </a:blip>
            <a:srcRect l="18841" t="45486" r="61597" b="30850"/>
            <a:stretch/>
          </p:blipFill>
          <p:spPr>
            <a:xfrm>
              <a:off x="385716" y="5725463"/>
              <a:ext cx="704635" cy="381000"/>
            </a:xfrm>
            <a:prstGeom prst="rect">
              <a:avLst/>
            </a:prstGeom>
            <a:noFill/>
            <a:ln>
              <a:noFill/>
            </a:ln>
          </p:spPr>
        </p:pic>
        <p:pic>
          <p:nvPicPr>
            <p:cNvPr id="233" name="Google Shape;233;p14" descr="A picture containing timeline&#10;&#10;Description automatically generated"/>
            <p:cNvPicPr preferRelativeResize="0"/>
            <p:nvPr/>
          </p:nvPicPr>
          <p:blipFill rotWithShape="1">
            <a:blip r:embed="rId6">
              <a:alphaModFix/>
            </a:blip>
            <a:srcRect l="50290" t="417" r="25125" b="96561"/>
            <a:stretch/>
          </p:blipFill>
          <p:spPr>
            <a:xfrm>
              <a:off x="1123589" y="5592915"/>
              <a:ext cx="887612" cy="126822"/>
            </a:xfrm>
            <a:prstGeom prst="rect">
              <a:avLst/>
            </a:prstGeom>
            <a:noFill/>
            <a:ln>
              <a:noFill/>
            </a:ln>
          </p:spPr>
        </p:pic>
        <p:sp>
          <p:nvSpPr>
            <p:cNvPr id="234" name="Google Shape;234;p14"/>
            <p:cNvSpPr txBox="1"/>
            <p:nvPr/>
          </p:nvSpPr>
          <p:spPr>
            <a:xfrm>
              <a:off x="307336" y="5282393"/>
              <a:ext cx="81625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At-Risk/ERA enriched group</a:t>
              </a:r>
              <a:endParaRPr/>
            </a:p>
          </p:txBody>
        </p:sp>
        <p:sp>
          <p:nvSpPr>
            <p:cNvPr id="235" name="Google Shape;235;p14"/>
            <p:cNvSpPr txBox="1"/>
            <p:nvPr/>
          </p:nvSpPr>
          <p:spPr>
            <a:xfrm>
              <a:off x="807124" y="6115050"/>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TF activity score</a:t>
              </a:r>
              <a:endParaRPr/>
            </a:p>
          </p:txBody>
        </p:sp>
        <p:pic>
          <p:nvPicPr>
            <p:cNvPr id="236" name="Google Shape;236;p14" descr="A picture containing timeline&#10;&#10;Description automatically generated"/>
            <p:cNvPicPr preferRelativeResize="0"/>
            <p:nvPr/>
          </p:nvPicPr>
          <p:blipFill rotWithShape="1">
            <a:blip r:embed="rId6">
              <a:alphaModFix/>
            </a:blip>
            <a:srcRect l="51157" t="45486" r="24378" b="30850"/>
            <a:stretch/>
          </p:blipFill>
          <p:spPr>
            <a:xfrm>
              <a:off x="1129938" y="5734050"/>
              <a:ext cx="881262" cy="381000"/>
            </a:xfrm>
            <a:prstGeom prst="rect">
              <a:avLst/>
            </a:prstGeom>
            <a:noFill/>
            <a:ln>
              <a:noFill/>
            </a:ln>
          </p:spPr>
        </p:pic>
        <p:pic>
          <p:nvPicPr>
            <p:cNvPr id="237" name="Google Shape;237;p14" descr="A picture containing timeline&#10;&#10;Description automatically generated"/>
            <p:cNvPicPr preferRelativeResize="0"/>
            <p:nvPr/>
          </p:nvPicPr>
          <p:blipFill rotWithShape="1">
            <a:blip r:embed="rId6">
              <a:alphaModFix/>
            </a:blip>
            <a:srcRect l="19068" t="337" r="61635" b="96636"/>
            <a:stretch/>
          </p:blipFill>
          <p:spPr>
            <a:xfrm>
              <a:off x="385715" y="5592915"/>
              <a:ext cx="696713" cy="127072"/>
            </a:xfrm>
            <a:prstGeom prst="rect">
              <a:avLst/>
            </a:prstGeom>
            <a:noFill/>
            <a:ln>
              <a:noFill/>
            </a:ln>
          </p:spPr>
        </p:pic>
        <p:sp>
          <p:nvSpPr>
            <p:cNvPr id="238" name="Google Shape;238;p14"/>
            <p:cNvSpPr txBox="1"/>
            <p:nvPr/>
          </p:nvSpPr>
          <p:spPr>
            <a:xfrm>
              <a:off x="1160534" y="5277981"/>
              <a:ext cx="78944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grpSp>
      <p:grpSp>
        <p:nvGrpSpPr>
          <p:cNvPr id="241" name="Google Shape;241;p14"/>
          <p:cNvGrpSpPr/>
          <p:nvPr/>
        </p:nvGrpSpPr>
        <p:grpSpPr>
          <a:xfrm>
            <a:off x="5281215" y="2487633"/>
            <a:ext cx="1312982" cy="1233356"/>
            <a:chOff x="2926697" y="1853816"/>
            <a:chExt cx="3139869" cy="2949456"/>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rgbClr val="000000"/>
                  </a:solidFill>
                  <a:latin typeface="Arial"/>
                  <a:ea typeface="Arial"/>
                  <a:cs typeface="Arial"/>
                  <a:sym typeface="Arial"/>
                </a:rPr>
                <a:t>ERA</a:t>
              </a:r>
              <a:endParaRPr/>
            </a:p>
          </p:txBody>
        </p:sp>
        <p:sp>
          <p:nvSpPr>
            <p:cNvPr id="243" name="Google Shape;243;p14"/>
            <p:cNvSpPr txBox="1"/>
            <p:nvPr/>
          </p:nvSpPr>
          <p:spPr>
            <a:xfrm>
              <a:off x="4647565" y="1853816"/>
              <a:ext cx="1419001" cy="4784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107366" y="4324859"/>
              <a:ext cx="1847909"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pic>
          <p:nvPicPr>
            <p:cNvPr id="249" name="Google Shape;249;p14" descr="A group of colorful dots&#10;&#10;Description automatically generated"/>
            <p:cNvPicPr preferRelativeResize="0"/>
            <p:nvPr/>
          </p:nvPicPr>
          <p:blipFill rotWithShape="1">
            <a:blip r:embed="rId7">
              <a:alphaModFix/>
            </a:blip>
            <a:srcRect l="3919" r="4668"/>
            <a:stretch/>
          </p:blipFill>
          <p:spPr>
            <a:xfrm>
              <a:off x="418841" y="5092594"/>
              <a:ext cx="1834946" cy="1828800"/>
            </a:xfrm>
            <a:prstGeom prst="rect">
              <a:avLst/>
            </a:prstGeom>
            <a:noFill/>
            <a:ln>
              <a:noFill/>
            </a:ln>
          </p:spPr>
        </p:pic>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pic>
          <p:nvPicPr>
            <p:cNvPr id="256" name="Google Shape;256;p14" descr="A map of the world&#10;&#10;Description automatically generated"/>
            <p:cNvPicPr preferRelativeResize="0"/>
            <p:nvPr/>
          </p:nvPicPr>
          <p:blipFill rotWithShape="1">
            <a:blip r:embed="rId8">
              <a:alphaModFix/>
            </a:blip>
            <a:srcRect l="3817" t="3509" r="3629" b="4172"/>
            <a:stretch/>
          </p:blipFill>
          <p:spPr>
            <a:xfrm>
              <a:off x="2613536" y="5062622"/>
              <a:ext cx="1838028" cy="1828800"/>
            </a:xfrm>
            <a:prstGeom prst="rect">
              <a:avLst/>
            </a:prstGeom>
            <a:noFill/>
            <a:ln>
              <a:noFill/>
            </a:ln>
          </p:spPr>
        </p:pic>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3" name="Google Shape;263;p14"/>
            <p:cNvGrpSpPr/>
            <p:nvPr/>
          </p:nvGrpSpPr>
          <p:grpSpPr>
            <a:xfrm>
              <a:off x="4718575" y="4577538"/>
              <a:ext cx="2175174" cy="2144979"/>
              <a:chOff x="4538155" y="5025429"/>
              <a:chExt cx="2175174" cy="2144979"/>
            </a:xfrm>
          </p:grpSpPr>
          <p:pic>
            <p:nvPicPr>
              <p:cNvPr id="264" name="Google Shape;264;p14" descr="A colorful splattered paint&#10;&#10;Description automatically generated"/>
              <p:cNvPicPr preferRelativeResize="0"/>
              <p:nvPr/>
            </p:nvPicPr>
            <p:blipFill rotWithShape="1">
              <a:blip r:embed="rId9">
                <a:alphaModFix/>
              </a:blip>
              <a:srcRect l="2450" t="3598" r="5048" b="3609"/>
              <a:stretch/>
            </p:blipFill>
            <p:spPr>
              <a:xfrm>
                <a:off x="4798339" y="5054879"/>
                <a:ext cx="1827575" cy="1828800"/>
              </a:xfrm>
              <a:prstGeom prst="rect">
                <a:avLst/>
              </a:prstGeom>
              <a:noFill/>
              <a:ln>
                <a:noFill/>
              </a:ln>
            </p:spPr>
          </p:pic>
          <p:grpSp>
            <p:nvGrpSpPr>
              <p:cNvPr id="265" name="Google Shape;265;p14"/>
              <p:cNvGrpSpPr/>
              <p:nvPr/>
            </p:nvGrpSpPr>
            <p:grpSpPr>
              <a:xfrm>
                <a:off x="4538155" y="5025429"/>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pic>
        <p:nvPicPr>
          <p:cNvPr id="273" name="Google Shape;273;p14" descr="A red and blue spots on a white background&#10;&#10;Description automatically generated"/>
          <p:cNvPicPr preferRelativeResize="0"/>
          <p:nvPr/>
        </p:nvPicPr>
        <p:blipFill rotWithShape="1">
          <a:blip r:embed="rId10">
            <a:alphaModFix/>
          </a:blip>
          <a:srcRect l="1357"/>
          <a:stretch/>
        </p:blipFill>
        <p:spPr>
          <a:xfrm>
            <a:off x="2747760" y="7788253"/>
            <a:ext cx="1829967" cy="1828800"/>
          </a:xfrm>
          <a:prstGeom prst="rect">
            <a:avLst/>
          </a:prstGeom>
          <a:noFill/>
          <a:ln>
            <a:noFill/>
          </a:ln>
        </p:spPr>
      </p:pic>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89" name="Google Shape;289;p14"/>
          <p:cNvGrpSpPr/>
          <p:nvPr/>
        </p:nvGrpSpPr>
        <p:grpSpPr>
          <a:xfrm>
            <a:off x="1103008" y="1049689"/>
            <a:ext cx="1766854" cy="1326751"/>
            <a:chOff x="-271077" y="2773884"/>
            <a:chExt cx="1766854" cy="1326751"/>
          </a:xfrm>
        </p:grpSpPr>
        <p:grpSp>
          <p:nvGrpSpPr>
            <p:cNvPr id="290" name="Google Shape;290;p14"/>
            <p:cNvGrpSpPr/>
            <p:nvPr/>
          </p:nvGrpSpPr>
          <p:grpSpPr>
            <a:xfrm rot="5400000">
              <a:off x="-90144" y="3048818"/>
              <a:ext cx="397210" cy="759075"/>
              <a:chOff x="3594451" y="2428723"/>
              <a:chExt cx="159327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A6CFE3"/>
                  </a:gs>
                  <a:gs pos="100000">
                    <a:srgbClr val="A6CFE3"/>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A6CF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3" name="Google Shape;293;p14"/>
              <p:cNvSpPr txBox="1"/>
              <p:nvPr/>
            </p:nvSpPr>
            <p:spPr>
              <a:xfrm rot="16200000">
                <a:off x="2911061" y="3223939"/>
                <a:ext cx="3071884" cy="14814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99583" y="2773884"/>
              <a:ext cx="1595360" cy="1326751"/>
              <a:chOff x="-99583" y="2773884"/>
              <a:chExt cx="1595360" cy="1326751"/>
            </a:xfrm>
          </p:grpSpPr>
          <p:grpSp>
            <p:nvGrpSpPr>
              <p:cNvPr id="295" name="Google Shape;295;p14"/>
              <p:cNvGrpSpPr/>
              <p:nvPr/>
            </p:nvGrpSpPr>
            <p:grpSpPr>
              <a:xfrm>
                <a:off x="434845" y="3491638"/>
                <a:ext cx="361382" cy="307054"/>
                <a:chOff x="5987535" y="4910113"/>
                <a:chExt cx="1192796" cy="1036306"/>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87535" y="5167362"/>
                  <a:ext cx="1192796"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a:solidFill>
                        <a:schemeClr val="lt1"/>
                      </a:solidFill>
                      <a:latin typeface="Arial"/>
                      <a:ea typeface="Arial"/>
                      <a:cs typeface="Arial"/>
                      <a:sym typeface="Arial"/>
                    </a:rPr>
                    <a:t>NK</a:t>
                  </a:r>
                  <a:endParaRPr sz="900" b="1" i="1" u="none" strike="noStrike" cap="none" baseline="-25000">
                    <a:solidFill>
                      <a:schemeClr val="lt1"/>
                    </a:solidFill>
                    <a:latin typeface="Arial"/>
                    <a:ea typeface="Arial"/>
                    <a:cs typeface="Arial"/>
                    <a:sym typeface="Arial"/>
                  </a:endParaRPr>
                </a:p>
              </p:txBody>
            </p:sp>
          </p:grpSp>
          <p:grpSp>
            <p:nvGrpSpPr>
              <p:cNvPr id="300" name="Google Shape;300;p14"/>
              <p:cNvGrpSpPr/>
              <p:nvPr/>
            </p:nvGrpSpPr>
            <p:grpSpPr>
              <a:xfrm>
                <a:off x="706470" y="3599353"/>
                <a:ext cx="530805" cy="428660"/>
                <a:chOff x="7251235" y="1061385"/>
                <a:chExt cx="1752001" cy="1446725"/>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251235" y="1261618"/>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47554" y="2773884"/>
                <a:ext cx="539082" cy="400087"/>
                <a:chOff x="5857823" y="3629701"/>
                <a:chExt cx="1779317" cy="1350288"/>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B2E08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6" y="3887309"/>
                  <a:ext cx="594360" cy="594361"/>
                </a:xfrm>
                <a:prstGeom prst="ellipse">
                  <a:avLst/>
                </a:prstGeom>
                <a:solidFill>
                  <a:srgbClr val="B2E08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857823" y="3733499"/>
                  <a:ext cx="1779317" cy="12464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67109" y="3569844"/>
                <a:ext cx="499473" cy="310906"/>
                <a:chOff x="3931897" y="3512937"/>
                <a:chExt cx="1499639" cy="978134"/>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FFFF99"/>
                    </a:gs>
                    <a:gs pos="100000">
                      <a:srgbClr val="FFFF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FFFF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931897" y="3764856"/>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Treg</a:t>
                  </a:r>
                  <a:endParaRPr sz="900" b="1" i="1" u="none" strike="noStrike" cap="none" baseline="-25000">
                    <a:solidFill>
                      <a:srgbClr val="000000"/>
                    </a:solidFill>
                    <a:latin typeface="Arial"/>
                    <a:ea typeface="Arial"/>
                    <a:cs typeface="Arial"/>
                    <a:sym typeface="Arial"/>
                  </a:endParaRPr>
                </a:p>
              </p:txBody>
            </p:sp>
          </p:grpSp>
          <p:grpSp>
            <p:nvGrpSpPr>
              <p:cNvPr id="312" name="Google Shape;312;p14"/>
              <p:cNvGrpSpPr/>
              <p:nvPr/>
            </p:nvGrpSpPr>
            <p:grpSpPr>
              <a:xfrm>
                <a:off x="856983" y="2882742"/>
                <a:ext cx="596744" cy="391210"/>
                <a:chOff x="7410531" y="3572476"/>
                <a:chExt cx="1969641" cy="1320333"/>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10531" y="3646314"/>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5159" y="2672339"/>
                <a:ext cx="409592" cy="759075"/>
                <a:chOff x="3594450" y="2390425"/>
                <a:chExt cx="1642945"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5400000">
                  <a:off x="2960726" y="3185640"/>
                  <a:ext cx="3071885" cy="14814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B </a:t>
                  </a:r>
                  <a:endParaRPr/>
                </a:p>
                <a:p>
                  <a:pPr marL="0" marR="0" lvl="0" indent="0" algn="ctr"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naive</a:t>
                  </a:r>
                  <a:endParaRPr sz="900" b="1" i="1" u="none" strike="noStrike" cap="none" baseline="-25000">
                    <a:solidFill>
                      <a:srgbClr val="000000"/>
                    </a:solidFill>
                    <a:latin typeface="Arial"/>
                    <a:ea typeface="Arial"/>
                    <a:cs typeface="Arial"/>
                    <a:sym typeface="Arial"/>
                  </a:endParaRPr>
                </a:p>
              </p:txBody>
            </p:sp>
          </p:grpSp>
          <p:grpSp>
            <p:nvGrpSpPr>
              <p:cNvPr id="321" name="Google Shape;321;p14"/>
              <p:cNvGrpSpPr/>
              <p:nvPr/>
            </p:nvGrpSpPr>
            <p:grpSpPr>
              <a:xfrm>
                <a:off x="239585" y="3174253"/>
                <a:ext cx="539082" cy="377607"/>
                <a:chOff x="5829196" y="3629701"/>
                <a:chExt cx="1779317" cy="1274419"/>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29196" y="365762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7"/>
                <a:ext cx="596744" cy="410442"/>
                <a:chOff x="7351400" y="3647440"/>
                <a:chExt cx="1969641" cy="1385240"/>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0" y="3786186"/>
                  <a:ext cx="1969641" cy="12464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64972" y="3346778"/>
                <a:ext cx="530805" cy="403857"/>
                <a:chOff x="7320393" y="1117840"/>
                <a:chExt cx="1752003" cy="1363015"/>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20393" y="1234362"/>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a:solidFill>
                        <a:srgbClr val="000000"/>
                      </a:solidFill>
                      <a:latin typeface="Arial"/>
                      <a:ea typeface="Arial"/>
                      <a:cs typeface="Arial"/>
                      <a:sym typeface="Arial"/>
                    </a:rPr>
                    <a:t>CD8 TEM </a:t>
                  </a:r>
                  <a:endParaRPr/>
                </a:p>
              </p:txBody>
            </p:sp>
          </p:grpSp>
          <p:grpSp>
            <p:nvGrpSpPr>
              <p:cNvPr id="334" name="Google Shape;334;p14"/>
              <p:cNvGrpSpPr/>
              <p:nvPr/>
            </p:nvGrpSpPr>
            <p:grpSpPr>
              <a:xfrm>
                <a:off x="418635" y="3798920"/>
                <a:ext cx="499473" cy="301715"/>
                <a:chOff x="3876647" y="3512937"/>
                <a:chExt cx="1499638" cy="949220"/>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CAB3D7"/>
                    </a:gs>
                    <a:gs pos="100000">
                      <a:srgbClr val="CAB3D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CAB3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76647" y="3735941"/>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pSp>
      <p:graphicFrame>
        <p:nvGraphicFramePr>
          <p:cNvPr id="338" name="Google Shape;338;p14"/>
          <p:cNvGraphicFramePr/>
          <p:nvPr>
            <p:extLst>
              <p:ext uri="{D42A27DB-BD31-4B8C-83A1-F6EECF244321}">
                <p14:modId xmlns:p14="http://schemas.microsoft.com/office/powerpoint/2010/main" val="3415045333"/>
              </p:ext>
            </p:extLst>
          </p:nvPr>
        </p:nvGraphicFramePr>
        <p:xfrm>
          <a:off x="560199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078613" y="405851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a:t>
            </a:r>
            <a:endParaRPr/>
          </a:p>
        </p:txBody>
      </p:sp>
      <p:sp>
        <p:nvSpPr>
          <p:cNvPr id="340" name="Google Shape;340;p14"/>
          <p:cNvSpPr txBox="1"/>
          <p:nvPr/>
        </p:nvSpPr>
        <p:spPr>
          <a:xfrm>
            <a:off x="5389828" y="4059787"/>
            <a:ext cx="25530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pic>
        <p:nvPicPr>
          <p:cNvPr id="12" name="Picture 11" descr="A blue and yellow squares&#10;&#10;Description automatically generated">
            <a:extLst>
              <a:ext uri="{FF2B5EF4-FFF2-40B4-BE49-F238E27FC236}">
                <a16:creationId xmlns:a16="http://schemas.microsoft.com/office/drawing/2014/main" id="{ECAACD98-CFC5-986C-5BF2-15291A4EDF3B}"/>
              </a:ext>
            </a:extLst>
          </p:cNvPr>
          <p:cNvPicPr>
            <a:picLocks noChangeAspect="1"/>
          </p:cNvPicPr>
          <p:nvPr/>
        </p:nvPicPr>
        <p:blipFill rotWithShape="1">
          <a:blip r:embed="rId11"/>
          <a:srcRect r="13881"/>
          <a:stretch/>
        </p:blipFill>
        <p:spPr>
          <a:xfrm>
            <a:off x="5304273" y="2645748"/>
            <a:ext cx="1526447" cy="895585"/>
          </a:xfrm>
          <a:prstGeom prst="rect">
            <a:avLst/>
          </a:prstGeom>
        </p:spPr>
      </p:pic>
      <p:sp>
        <p:nvSpPr>
          <p:cNvPr id="14" name="TextBox 13">
            <a:extLst>
              <a:ext uri="{FF2B5EF4-FFF2-40B4-BE49-F238E27FC236}">
                <a16:creationId xmlns:a16="http://schemas.microsoft.com/office/drawing/2014/main" id="{A05A67B4-56E3-A6E8-E1D8-1C5A26662E0E}"/>
              </a:ext>
            </a:extLst>
          </p:cNvPr>
          <p:cNvSpPr txBox="1"/>
          <p:nvPr/>
        </p:nvSpPr>
        <p:spPr>
          <a:xfrm>
            <a:off x="6771861" y="2749921"/>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sp>
        <p:nvSpPr>
          <p:cNvPr id="13" name="TextBox 12">
            <a:extLst>
              <a:ext uri="{FF2B5EF4-FFF2-40B4-BE49-F238E27FC236}">
                <a16:creationId xmlns:a16="http://schemas.microsoft.com/office/drawing/2014/main" id="{CF829694-ED3F-D008-4E2C-1511FF498E8B}"/>
              </a:ext>
            </a:extLst>
          </p:cNvPr>
          <p:cNvSpPr txBox="1"/>
          <p:nvPr/>
        </p:nvSpPr>
        <p:spPr>
          <a:xfrm>
            <a:off x="4711494" y="5028712"/>
            <a:ext cx="845103" cy="1615827"/>
          </a:xfrm>
          <a:prstGeom prst="rect">
            <a:avLst/>
          </a:prstGeom>
          <a:noFill/>
        </p:spPr>
        <p:txBody>
          <a:bodyPr wrap="none" rtlCol="0">
            <a:spAutoFit/>
          </a:bodyPr>
          <a:lstStyle/>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Treg</a:t>
            </a:r>
          </a:p>
        </p:txBody>
      </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pSp>
        <p:nvGrpSpPr>
          <p:cNvPr id="774" name="Group 773">
            <a:extLst>
              <a:ext uri="{FF2B5EF4-FFF2-40B4-BE49-F238E27FC236}">
                <a16:creationId xmlns:a16="http://schemas.microsoft.com/office/drawing/2014/main" id="{12E9DE57-F966-8E1C-9D0B-18369D11AC24}"/>
              </a:ext>
            </a:extLst>
          </p:cNvPr>
          <p:cNvGrpSpPr/>
          <p:nvPr/>
        </p:nvGrpSpPr>
        <p:grpSpPr>
          <a:xfrm>
            <a:off x="795090" y="3107712"/>
            <a:ext cx="1195638" cy="1275364"/>
            <a:chOff x="1141084" y="845618"/>
            <a:chExt cx="1195638" cy="1275364"/>
          </a:xfrm>
        </p:grpSpPr>
        <p:pic>
          <p:nvPicPr>
            <p:cNvPr id="44" name="Picture 43" descr="A screenshot of a graph&#10;&#10;Description automatically generated">
              <a:extLst>
                <a:ext uri="{FF2B5EF4-FFF2-40B4-BE49-F238E27FC236}">
                  <a16:creationId xmlns:a16="http://schemas.microsoft.com/office/drawing/2014/main" id="{8BC5D9AF-BEC4-7076-0460-E5DF4A02CC96}"/>
                </a:ext>
              </a:extLst>
            </p:cNvPr>
            <p:cNvPicPr>
              <a:picLocks noChangeAspect="1"/>
            </p:cNvPicPr>
            <p:nvPr/>
          </p:nvPicPr>
          <p:blipFill>
            <a:blip r:embed="rId3"/>
            <a:srcRect l="7197" t="14004" r="49417" b="6371"/>
            <a:stretch/>
          </p:blipFill>
          <p:spPr>
            <a:xfrm>
              <a:off x="1141084" y="900764"/>
              <a:ext cx="1195638" cy="1220218"/>
            </a:xfrm>
            <a:prstGeom prst="rect">
              <a:avLst/>
            </a:prstGeom>
          </p:spPr>
        </p:pic>
        <p:sp>
          <p:nvSpPr>
            <p:cNvPr id="773" name="Rectangle 772">
              <a:extLst>
                <a:ext uri="{FF2B5EF4-FFF2-40B4-BE49-F238E27FC236}">
                  <a16:creationId xmlns:a16="http://schemas.microsoft.com/office/drawing/2014/main" id="{C156671F-16EF-9161-E78C-A77CBEAC925A}"/>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gene expression and protein expression of key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4"/>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5">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6"/>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784" name="Group 783">
            <a:extLst>
              <a:ext uri="{FF2B5EF4-FFF2-40B4-BE49-F238E27FC236}">
                <a16:creationId xmlns:a16="http://schemas.microsoft.com/office/drawing/2014/main" id="{431FD710-5795-753E-9BD0-2DD31DEB581C}"/>
              </a:ext>
            </a:extLst>
          </p:cNvPr>
          <p:cNvGrpSpPr/>
          <p:nvPr/>
        </p:nvGrpSpPr>
        <p:grpSpPr>
          <a:xfrm>
            <a:off x="224284" y="2746223"/>
            <a:ext cx="2338870" cy="1837203"/>
            <a:chOff x="198044" y="444440"/>
            <a:chExt cx="2338870" cy="1837203"/>
          </a:xfrm>
        </p:grpSpPr>
        <p:sp>
          <p:nvSpPr>
            <p:cNvPr id="41" name="Google Shape;527;p4">
              <a:extLst>
                <a:ext uri="{FF2B5EF4-FFF2-40B4-BE49-F238E27FC236}">
                  <a16:creationId xmlns:a16="http://schemas.microsoft.com/office/drawing/2014/main" id="{176C869F-8DC3-0433-9FD7-5626D1271624}"/>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 name="Google Shape;529;p4">
              <a:extLst>
                <a:ext uri="{FF2B5EF4-FFF2-40B4-BE49-F238E27FC236}">
                  <a16:creationId xmlns:a16="http://schemas.microsoft.com/office/drawing/2014/main" id="{7198E4B4-83E4-C973-17EB-AFC5D287F842}"/>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MMP23B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83" name="Group 782">
              <a:extLst>
                <a:ext uri="{FF2B5EF4-FFF2-40B4-BE49-F238E27FC236}">
                  <a16:creationId xmlns:a16="http://schemas.microsoft.com/office/drawing/2014/main" id="{A295B4C3-E129-0F03-2D7F-1C13B9B8BB95}"/>
                </a:ext>
              </a:extLst>
            </p:cNvPr>
            <p:cNvGrpSpPr/>
            <p:nvPr/>
          </p:nvGrpSpPr>
          <p:grpSpPr>
            <a:xfrm>
              <a:off x="333103" y="757081"/>
              <a:ext cx="2053669" cy="1524562"/>
              <a:chOff x="333103" y="757081"/>
              <a:chExt cx="2053669" cy="1524562"/>
            </a:xfrm>
          </p:grpSpPr>
          <p:sp>
            <p:nvSpPr>
              <p:cNvPr id="52" name="Rectangle 51">
                <a:extLst>
                  <a:ext uri="{FF2B5EF4-FFF2-40B4-BE49-F238E27FC236}">
                    <a16:creationId xmlns:a16="http://schemas.microsoft.com/office/drawing/2014/main" id="{A9A0FD28-C665-1FC3-2717-8AC4EDFF4180}"/>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576CDD1-45E4-05FF-0A53-5C9920CC51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B44396A-C629-8537-7457-0DCAA201083D}"/>
                  </a:ext>
                </a:extLst>
              </p:cNvPr>
              <p:cNvSpPr txBox="1"/>
              <p:nvPr/>
            </p:nvSpPr>
            <p:spPr>
              <a:xfrm rot="16200000">
                <a:off x="-130305" y="1370253"/>
                <a:ext cx="1130512" cy="203695"/>
              </a:xfrm>
              <a:prstGeom prst="rect">
                <a:avLst/>
              </a:prstGeom>
              <a:noFill/>
            </p:spPr>
            <p:txBody>
              <a:bodyPr wrap="none" rtlCol="0">
                <a:spAutoFit/>
              </a:bodyPr>
              <a:lstStyle/>
              <a:p>
                <a:r>
                  <a:rPr lang="en-US" sz="900" dirty="0"/>
                  <a:t>max gene expression</a:t>
                </a:r>
              </a:p>
            </p:txBody>
          </p:sp>
          <p:sp>
            <p:nvSpPr>
              <p:cNvPr id="788" name="TextBox 787">
                <a:extLst>
                  <a:ext uri="{FF2B5EF4-FFF2-40B4-BE49-F238E27FC236}">
                    <a16:creationId xmlns:a16="http://schemas.microsoft.com/office/drawing/2014/main" id="{E48A4E37-AD96-02AF-A9AD-EFB3307C748C}"/>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6" name="TextBox 795">
                <a:extLst>
                  <a:ext uri="{FF2B5EF4-FFF2-40B4-BE49-F238E27FC236}">
                    <a16:creationId xmlns:a16="http://schemas.microsoft.com/office/drawing/2014/main" id="{81D0E26C-6616-9892-3947-7E29CF289C6B}"/>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797" name="TextBox 796">
                <a:extLst>
                  <a:ext uri="{FF2B5EF4-FFF2-40B4-BE49-F238E27FC236}">
                    <a16:creationId xmlns:a16="http://schemas.microsoft.com/office/drawing/2014/main" id="{BEBE0ABE-E3B2-060D-76FD-943E8EAF7795}"/>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798" name="TextBox 797">
                <a:extLst>
                  <a:ext uri="{FF2B5EF4-FFF2-40B4-BE49-F238E27FC236}">
                    <a16:creationId xmlns:a16="http://schemas.microsoft.com/office/drawing/2014/main" id="{A16D8D3F-62E4-A4D8-4D38-6AE1E920E8BA}"/>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800" name="TextBox 799">
                <a:extLst>
                  <a:ext uri="{FF2B5EF4-FFF2-40B4-BE49-F238E27FC236}">
                    <a16:creationId xmlns:a16="http://schemas.microsoft.com/office/drawing/2014/main" id="{17C0A78D-DF24-F701-878D-EF31EC11CF52}"/>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801" name="TextBox 800">
                <a:extLst>
                  <a:ext uri="{FF2B5EF4-FFF2-40B4-BE49-F238E27FC236}">
                    <a16:creationId xmlns:a16="http://schemas.microsoft.com/office/drawing/2014/main" id="{ACE80304-35A6-B378-9F75-B7053ADAE32F}"/>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sp>
        <p:nvSpPr>
          <p:cNvPr id="770" name="Google Shape;527;p4">
            <a:extLst>
              <a:ext uri="{FF2B5EF4-FFF2-40B4-BE49-F238E27FC236}">
                <a16:creationId xmlns:a16="http://schemas.microsoft.com/office/drawing/2014/main" id="{A0182239-A22B-7584-1ACB-796B9E69BFA5}"/>
              </a:ext>
            </a:extLst>
          </p:cNvPr>
          <p:cNvSpPr/>
          <p:nvPr/>
        </p:nvSpPr>
        <p:spPr>
          <a:xfrm>
            <a:off x="238678" y="4776147"/>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1" name="Google Shape;529;p4">
            <a:extLst>
              <a:ext uri="{FF2B5EF4-FFF2-40B4-BE49-F238E27FC236}">
                <a16:creationId xmlns:a16="http://schemas.microsoft.com/office/drawing/2014/main" id="{7CDAB209-FC72-8C81-44DF-EA261EFA71A0}"/>
              </a:ext>
            </a:extLst>
          </p:cNvPr>
          <p:cNvSpPr txBox="1"/>
          <p:nvPr/>
        </p:nvSpPr>
        <p:spPr>
          <a:xfrm>
            <a:off x="470600" y="4774872"/>
            <a:ext cx="205938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28" name="Group 827">
            <a:extLst>
              <a:ext uri="{FF2B5EF4-FFF2-40B4-BE49-F238E27FC236}">
                <a16:creationId xmlns:a16="http://schemas.microsoft.com/office/drawing/2014/main" id="{4FF49D57-2540-5D26-7C09-61233D0076DF}"/>
              </a:ext>
            </a:extLst>
          </p:cNvPr>
          <p:cNvGrpSpPr/>
          <p:nvPr/>
        </p:nvGrpSpPr>
        <p:grpSpPr>
          <a:xfrm>
            <a:off x="2927330" y="2739461"/>
            <a:ext cx="4011498" cy="3291568"/>
            <a:chOff x="244846" y="2516304"/>
            <a:chExt cx="4011498" cy="3291568"/>
          </a:xfrm>
        </p:grpSpPr>
        <p:sp>
          <p:nvSpPr>
            <p:cNvPr id="61" name="Google Shape;527;p4">
              <a:extLst>
                <a:ext uri="{FF2B5EF4-FFF2-40B4-BE49-F238E27FC236}">
                  <a16:creationId xmlns:a16="http://schemas.microsoft.com/office/drawing/2014/main" id="{85980689-29DB-836D-0DE3-C70200843C31}"/>
                </a:ext>
              </a:extLst>
            </p:cNvPr>
            <p:cNvSpPr/>
            <p:nvPr/>
          </p:nvSpPr>
          <p:spPr>
            <a:xfrm>
              <a:off x="265384" y="251757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29;p4">
              <a:extLst>
                <a:ext uri="{FF2B5EF4-FFF2-40B4-BE49-F238E27FC236}">
                  <a16:creationId xmlns:a16="http://schemas.microsoft.com/office/drawing/2014/main" id="{C4109E40-5D3C-B733-E106-000D852EB402}"/>
                </a:ext>
              </a:extLst>
            </p:cNvPr>
            <p:cNvSpPr txBox="1"/>
            <p:nvPr/>
          </p:nvSpPr>
          <p:spPr>
            <a:xfrm>
              <a:off x="497305" y="2516304"/>
              <a:ext cx="317787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27" name="Group 826">
              <a:extLst>
                <a:ext uri="{FF2B5EF4-FFF2-40B4-BE49-F238E27FC236}">
                  <a16:creationId xmlns:a16="http://schemas.microsoft.com/office/drawing/2014/main" id="{FE8F74CC-EFDF-64F3-D804-8AB2AED8A835}"/>
                </a:ext>
              </a:extLst>
            </p:cNvPr>
            <p:cNvGrpSpPr>
              <a:grpSpLocks noChangeAspect="1"/>
            </p:cNvGrpSpPr>
            <p:nvPr/>
          </p:nvGrpSpPr>
          <p:grpSpPr>
            <a:xfrm>
              <a:off x="244846" y="2881792"/>
              <a:ext cx="4011498" cy="2926080"/>
              <a:chOff x="244840" y="2881792"/>
              <a:chExt cx="5570409" cy="4063189"/>
            </a:xfrm>
          </p:grpSpPr>
          <p:pic>
            <p:nvPicPr>
              <p:cNvPr id="799" name="Picture 798" descr="A group of boxes with red and green dots&#10;&#10;Description automatically generated">
                <a:extLst>
                  <a:ext uri="{FF2B5EF4-FFF2-40B4-BE49-F238E27FC236}">
                    <a16:creationId xmlns:a16="http://schemas.microsoft.com/office/drawing/2014/main" id="{4BD93A0A-9E2E-0ED0-DE8B-93C4033E5019}"/>
                  </a:ext>
                </a:extLst>
              </p:cNvPr>
              <p:cNvPicPr>
                <a:picLocks noChangeAspect="1"/>
              </p:cNvPicPr>
              <p:nvPr/>
            </p:nvPicPr>
            <p:blipFill rotWithShape="1">
              <a:blip r:embed="rId7"/>
              <a:srcRect l="6494" t="5771" b="3964"/>
              <a:stretch/>
            </p:blipFill>
            <p:spPr>
              <a:xfrm>
                <a:off x="747062" y="3125972"/>
                <a:ext cx="5068187" cy="3819009"/>
              </a:xfrm>
              <a:prstGeom prst="rect">
                <a:avLst/>
              </a:prstGeom>
            </p:spPr>
          </p:pic>
          <p:sp>
            <p:nvSpPr>
              <p:cNvPr id="2" name="TextBox 1">
                <a:extLst>
                  <a:ext uri="{FF2B5EF4-FFF2-40B4-BE49-F238E27FC236}">
                    <a16:creationId xmlns:a16="http://schemas.microsoft.com/office/drawing/2014/main" id="{A51F1269-CD07-12C0-BEC1-42CA2B052D71}"/>
                  </a:ext>
                </a:extLst>
              </p:cNvPr>
              <p:cNvSpPr txBox="1"/>
              <p:nvPr/>
            </p:nvSpPr>
            <p:spPr>
              <a:xfrm>
                <a:off x="1318570" y="2882588"/>
                <a:ext cx="479618" cy="230832"/>
              </a:xfrm>
              <a:prstGeom prst="rect">
                <a:avLst/>
              </a:prstGeom>
              <a:noFill/>
            </p:spPr>
            <p:txBody>
              <a:bodyPr wrap="none" rtlCol="0">
                <a:spAutoFit/>
              </a:bodyPr>
              <a:lstStyle/>
              <a:p>
                <a:r>
                  <a:rPr lang="en-US" sz="900" dirty="0"/>
                  <a:t>CCL3</a:t>
                </a:r>
              </a:p>
            </p:txBody>
          </p:sp>
          <p:sp>
            <p:nvSpPr>
              <p:cNvPr id="3" name="TextBox 2">
                <a:extLst>
                  <a:ext uri="{FF2B5EF4-FFF2-40B4-BE49-F238E27FC236}">
                    <a16:creationId xmlns:a16="http://schemas.microsoft.com/office/drawing/2014/main" id="{195B1370-6D22-6000-55DF-AAC5EE5A37AF}"/>
                  </a:ext>
                </a:extLst>
              </p:cNvPr>
              <p:cNvSpPr txBox="1"/>
              <p:nvPr/>
            </p:nvSpPr>
            <p:spPr>
              <a:xfrm>
                <a:off x="3105130" y="2881792"/>
                <a:ext cx="479618" cy="230832"/>
              </a:xfrm>
              <a:prstGeom prst="rect">
                <a:avLst/>
              </a:prstGeom>
              <a:noFill/>
            </p:spPr>
            <p:txBody>
              <a:bodyPr wrap="none" rtlCol="0">
                <a:spAutoFit/>
              </a:bodyPr>
              <a:lstStyle/>
              <a:p>
                <a:r>
                  <a:rPr lang="en-US" sz="900" dirty="0"/>
                  <a:t>CCL4</a:t>
                </a:r>
              </a:p>
            </p:txBody>
          </p:sp>
          <p:sp>
            <p:nvSpPr>
              <p:cNvPr id="4" name="TextBox 3">
                <a:extLst>
                  <a:ext uri="{FF2B5EF4-FFF2-40B4-BE49-F238E27FC236}">
                    <a16:creationId xmlns:a16="http://schemas.microsoft.com/office/drawing/2014/main" id="{A9BB6AB2-367D-51AE-5545-7117B4720550}"/>
                  </a:ext>
                </a:extLst>
              </p:cNvPr>
              <p:cNvSpPr txBox="1"/>
              <p:nvPr/>
            </p:nvSpPr>
            <p:spPr>
              <a:xfrm>
                <a:off x="4720855" y="2881792"/>
                <a:ext cx="530915" cy="230832"/>
              </a:xfrm>
              <a:prstGeom prst="rect">
                <a:avLst/>
              </a:prstGeom>
              <a:noFill/>
            </p:spPr>
            <p:txBody>
              <a:bodyPr wrap="none" rtlCol="0">
                <a:spAutoFit/>
              </a:bodyPr>
              <a:lstStyle/>
              <a:p>
                <a:r>
                  <a:rPr lang="en-US" sz="900" dirty="0"/>
                  <a:t>IFN-</a:t>
                </a:r>
                <a:r>
                  <a:rPr lang="el-GR" sz="900" dirty="0"/>
                  <a:t>λ1</a:t>
                </a:r>
                <a:endParaRPr lang="en-US" sz="900" dirty="0"/>
              </a:p>
            </p:txBody>
          </p:sp>
          <p:sp>
            <p:nvSpPr>
              <p:cNvPr id="5" name="Rectangle 4">
                <a:extLst>
                  <a:ext uri="{FF2B5EF4-FFF2-40B4-BE49-F238E27FC236}">
                    <a16:creationId xmlns:a16="http://schemas.microsoft.com/office/drawing/2014/main" id="{9F6103AA-BDAC-AAA0-948E-E5F76EF06EC0}"/>
                  </a:ext>
                </a:extLst>
              </p:cNvPr>
              <p:cNvSpPr/>
              <p:nvPr/>
            </p:nvSpPr>
            <p:spPr>
              <a:xfrm>
                <a:off x="733443" y="4863685"/>
                <a:ext cx="5068186" cy="3632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7D13A5-40D7-DA3E-241B-AB27FD04E135}"/>
                  </a:ext>
                </a:extLst>
              </p:cNvPr>
              <p:cNvSpPr txBox="1"/>
              <p:nvPr/>
            </p:nvSpPr>
            <p:spPr>
              <a:xfrm>
                <a:off x="1318570" y="4985442"/>
                <a:ext cx="447558" cy="230832"/>
              </a:xfrm>
              <a:prstGeom prst="rect">
                <a:avLst/>
              </a:prstGeom>
              <a:noFill/>
            </p:spPr>
            <p:txBody>
              <a:bodyPr wrap="none" rtlCol="0">
                <a:spAutoFit/>
              </a:bodyPr>
              <a:lstStyle/>
              <a:p>
                <a:r>
                  <a:rPr lang="en-US" sz="900" dirty="0"/>
                  <a:t>IL-15</a:t>
                </a:r>
              </a:p>
            </p:txBody>
          </p:sp>
          <p:sp>
            <p:nvSpPr>
              <p:cNvPr id="9" name="TextBox 8">
                <a:extLst>
                  <a:ext uri="{FF2B5EF4-FFF2-40B4-BE49-F238E27FC236}">
                    <a16:creationId xmlns:a16="http://schemas.microsoft.com/office/drawing/2014/main" id="{469D5B3E-9E85-101E-4D92-668795882C4C}"/>
                  </a:ext>
                </a:extLst>
              </p:cNvPr>
              <p:cNvSpPr txBox="1"/>
              <p:nvPr/>
            </p:nvSpPr>
            <p:spPr>
              <a:xfrm>
                <a:off x="3105130" y="4984646"/>
                <a:ext cx="583814" cy="230832"/>
              </a:xfrm>
              <a:prstGeom prst="rect">
                <a:avLst/>
              </a:prstGeom>
              <a:noFill/>
            </p:spPr>
            <p:txBody>
              <a:bodyPr wrap="none" rtlCol="0">
                <a:spAutoFit/>
              </a:bodyPr>
              <a:lstStyle/>
              <a:p>
                <a:r>
                  <a:rPr lang="en-US" sz="900" dirty="0"/>
                  <a:t>TGF-</a:t>
                </a:r>
                <a:r>
                  <a:rPr lang="el-GR" sz="900" dirty="0"/>
                  <a:t>β1</a:t>
                </a:r>
                <a:endParaRPr lang="en-US" sz="900" dirty="0"/>
              </a:p>
            </p:txBody>
          </p:sp>
          <p:sp>
            <p:nvSpPr>
              <p:cNvPr id="10" name="TextBox 9">
                <a:extLst>
                  <a:ext uri="{FF2B5EF4-FFF2-40B4-BE49-F238E27FC236}">
                    <a16:creationId xmlns:a16="http://schemas.microsoft.com/office/drawing/2014/main" id="{B72975F9-6CBE-D66F-D730-2B408B8491A0}"/>
                  </a:ext>
                </a:extLst>
              </p:cNvPr>
              <p:cNvSpPr txBox="1"/>
              <p:nvPr/>
            </p:nvSpPr>
            <p:spPr>
              <a:xfrm>
                <a:off x="4720855" y="4984646"/>
                <a:ext cx="684803" cy="230832"/>
              </a:xfrm>
              <a:prstGeom prst="rect">
                <a:avLst/>
              </a:prstGeom>
              <a:noFill/>
            </p:spPr>
            <p:txBody>
              <a:bodyPr wrap="none" rtlCol="0">
                <a:spAutoFit/>
              </a:bodyPr>
              <a:lstStyle/>
              <a:p>
                <a:r>
                  <a:rPr lang="en-US" sz="900" dirty="0"/>
                  <a:t>TNFSF14</a:t>
                </a:r>
              </a:p>
            </p:txBody>
          </p:sp>
          <p:sp>
            <p:nvSpPr>
              <p:cNvPr id="12" name="TextBox 11">
                <a:extLst>
                  <a:ext uri="{FF2B5EF4-FFF2-40B4-BE49-F238E27FC236}">
                    <a16:creationId xmlns:a16="http://schemas.microsoft.com/office/drawing/2014/main" id="{8BC20F47-2186-AD4D-0344-72847CBA326A}"/>
                  </a:ext>
                </a:extLst>
              </p:cNvPr>
              <p:cNvSpPr txBox="1"/>
              <p:nvPr/>
            </p:nvSpPr>
            <p:spPr>
              <a:xfrm rot="16200000">
                <a:off x="8236" y="4852247"/>
                <a:ext cx="704039" cy="230832"/>
              </a:xfrm>
              <a:prstGeom prst="rect">
                <a:avLst/>
              </a:prstGeom>
              <a:noFill/>
            </p:spPr>
            <p:txBody>
              <a:bodyPr wrap="none" rtlCol="0">
                <a:spAutoFit/>
              </a:bodyPr>
              <a:lstStyle/>
              <a:p>
                <a:r>
                  <a:rPr lang="en-US" sz="900" dirty="0"/>
                  <a:t>NPX Final</a:t>
                </a:r>
              </a:p>
            </p:txBody>
          </p:sp>
          <p:grpSp>
            <p:nvGrpSpPr>
              <p:cNvPr id="826" name="Group 825">
                <a:extLst>
                  <a:ext uri="{FF2B5EF4-FFF2-40B4-BE49-F238E27FC236}">
                    <a16:creationId xmlns:a16="http://schemas.microsoft.com/office/drawing/2014/main" id="{ED3CFD81-EB5C-0823-6BED-57384F2D245F}"/>
                  </a:ext>
                </a:extLst>
              </p:cNvPr>
              <p:cNvGrpSpPr/>
              <p:nvPr/>
            </p:nvGrpSpPr>
            <p:grpSpPr>
              <a:xfrm>
                <a:off x="364300" y="3038345"/>
                <a:ext cx="344974" cy="1556344"/>
                <a:chOff x="364300" y="3038345"/>
                <a:chExt cx="344974" cy="1556344"/>
              </a:xfrm>
            </p:grpSpPr>
            <p:sp>
              <p:nvSpPr>
                <p:cNvPr id="789" name="TextBox 788">
                  <a:extLst>
                    <a:ext uri="{FF2B5EF4-FFF2-40B4-BE49-F238E27FC236}">
                      <a16:creationId xmlns:a16="http://schemas.microsoft.com/office/drawing/2014/main" id="{21F8FB53-F9D7-0EAD-CD2A-1D4CA892705B}"/>
                    </a:ext>
                  </a:extLst>
                </p:cNvPr>
                <p:cNvSpPr txBox="1"/>
                <p:nvPr/>
              </p:nvSpPr>
              <p:spPr>
                <a:xfrm>
                  <a:off x="364300" y="3369722"/>
                  <a:ext cx="344970" cy="230832"/>
                </a:xfrm>
                <a:prstGeom prst="rect">
                  <a:avLst/>
                </a:prstGeom>
                <a:noFill/>
              </p:spPr>
              <p:txBody>
                <a:bodyPr wrap="none" rtlCol="0">
                  <a:spAutoFit/>
                </a:bodyPr>
                <a:lstStyle/>
                <a:p>
                  <a:r>
                    <a:rPr lang="en-US" sz="900" dirty="0"/>
                    <a:t>1.5</a:t>
                  </a:r>
                </a:p>
              </p:txBody>
            </p:sp>
            <p:sp>
              <p:nvSpPr>
                <p:cNvPr id="790" name="TextBox 789">
                  <a:extLst>
                    <a:ext uri="{FF2B5EF4-FFF2-40B4-BE49-F238E27FC236}">
                      <a16:creationId xmlns:a16="http://schemas.microsoft.com/office/drawing/2014/main" id="{CFC45C6C-2F8B-20B9-0109-89840CFF3A85}"/>
                    </a:ext>
                  </a:extLst>
                </p:cNvPr>
                <p:cNvSpPr txBox="1"/>
                <p:nvPr/>
              </p:nvSpPr>
              <p:spPr>
                <a:xfrm>
                  <a:off x="364300" y="3701100"/>
                  <a:ext cx="344970" cy="230832"/>
                </a:xfrm>
                <a:prstGeom prst="rect">
                  <a:avLst/>
                </a:prstGeom>
                <a:noFill/>
              </p:spPr>
              <p:txBody>
                <a:bodyPr wrap="none" rtlCol="0">
                  <a:spAutoFit/>
                </a:bodyPr>
                <a:lstStyle/>
                <a:p>
                  <a:r>
                    <a:rPr lang="en-US" sz="900" dirty="0"/>
                    <a:t>1.0</a:t>
                  </a:r>
                </a:p>
              </p:txBody>
            </p:sp>
            <p:sp>
              <p:nvSpPr>
                <p:cNvPr id="791" name="TextBox 790">
                  <a:extLst>
                    <a:ext uri="{FF2B5EF4-FFF2-40B4-BE49-F238E27FC236}">
                      <a16:creationId xmlns:a16="http://schemas.microsoft.com/office/drawing/2014/main" id="{C61F5F0B-6075-D662-D3F9-C61E4045AF00}"/>
                    </a:ext>
                  </a:extLst>
                </p:cNvPr>
                <p:cNvSpPr txBox="1"/>
                <p:nvPr/>
              </p:nvSpPr>
              <p:spPr>
                <a:xfrm>
                  <a:off x="364300" y="4032477"/>
                  <a:ext cx="344970" cy="230832"/>
                </a:xfrm>
                <a:prstGeom prst="rect">
                  <a:avLst/>
                </a:prstGeom>
                <a:noFill/>
              </p:spPr>
              <p:txBody>
                <a:bodyPr wrap="none" rtlCol="0">
                  <a:spAutoFit/>
                </a:bodyPr>
                <a:lstStyle/>
                <a:p>
                  <a:r>
                    <a:rPr lang="en-US" sz="900" dirty="0"/>
                    <a:t>0.5</a:t>
                  </a:r>
                </a:p>
              </p:txBody>
            </p:sp>
            <p:sp>
              <p:nvSpPr>
                <p:cNvPr id="792" name="TextBox 791">
                  <a:extLst>
                    <a:ext uri="{FF2B5EF4-FFF2-40B4-BE49-F238E27FC236}">
                      <a16:creationId xmlns:a16="http://schemas.microsoft.com/office/drawing/2014/main" id="{E26E471B-D6AF-9DD9-93BB-772F954286EA}"/>
                    </a:ext>
                  </a:extLst>
                </p:cNvPr>
                <p:cNvSpPr txBox="1"/>
                <p:nvPr/>
              </p:nvSpPr>
              <p:spPr>
                <a:xfrm>
                  <a:off x="364300" y="4363857"/>
                  <a:ext cx="344970" cy="230832"/>
                </a:xfrm>
                <a:prstGeom prst="rect">
                  <a:avLst/>
                </a:prstGeom>
                <a:noFill/>
              </p:spPr>
              <p:txBody>
                <a:bodyPr wrap="none" rtlCol="0">
                  <a:spAutoFit/>
                </a:bodyPr>
                <a:lstStyle/>
                <a:p>
                  <a:r>
                    <a:rPr lang="en-US" sz="900" dirty="0"/>
                    <a:t>0.0</a:t>
                  </a:r>
                </a:p>
              </p:txBody>
            </p:sp>
            <p:sp>
              <p:nvSpPr>
                <p:cNvPr id="785" name="TextBox 784">
                  <a:extLst>
                    <a:ext uri="{FF2B5EF4-FFF2-40B4-BE49-F238E27FC236}">
                      <a16:creationId xmlns:a16="http://schemas.microsoft.com/office/drawing/2014/main" id="{B3B4CA8A-2C56-4B8A-B653-2282B16D07AB}"/>
                    </a:ext>
                  </a:extLst>
                </p:cNvPr>
                <p:cNvSpPr txBox="1"/>
                <p:nvPr/>
              </p:nvSpPr>
              <p:spPr>
                <a:xfrm>
                  <a:off x="364302" y="3038345"/>
                  <a:ext cx="344972" cy="230832"/>
                </a:xfrm>
                <a:prstGeom prst="rect">
                  <a:avLst/>
                </a:prstGeom>
                <a:noFill/>
              </p:spPr>
              <p:txBody>
                <a:bodyPr wrap="none" rtlCol="0">
                  <a:spAutoFit/>
                </a:bodyPr>
                <a:lstStyle/>
                <a:p>
                  <a:r>
                    <a:rPr lang="en-US" sz="900" dirty="0"/>
                    <a:t>2.0</a:t>
                  </a:r>
                </a:p>
              </p:txBody>
            </p:sp>
          </p:grpSp>
          <p:sp>
            <p:nvSpPr>
              <p:cNvPr id="802" name="TextBox 801">
                <a:extLst>
                  <a:ext uri="{FF2B5EF4-FFF2-40B4-BE49-F238E27FC236}">
                    <a16:creationId xmlns:a16="http://schemas.microsoft.com/office/drawing/2014/main" id="{11B89451-2F93-1D9A-4A96-F9248E1609A2}"/>
                  </a:ext>
                </a:extLst>
              </p:cNvPr>
              <p:cNvSpPr txBox="1"/>
              <p:nvPr/>
            </p:nvSpPr>
            <p:spPr>
              <a:xfrm>
                <a:off x="353903" y="5459854"/>
                <a:ext cx="344966" cy="230832"/>
              </a:xfrm>
              <a:prstGeom prst="rect">
                <a:avLst/>
              </a:prstGeom>
              <a:noFill/>
            </p:spPr>
            <p:txBody>
              <a:bodyPr wrap="none" rtlCol="0">
                <a:spAutoFit/>
              </a:bodyPr>
              <a:lstStyle/>
              <a:p>
                <a:r>
                  <a:rPr lang="en-US" sz="900" dirty="0"/>
                  <a:t>1.0</a:t>
                </a:r>
              </a:p>
            </p:txBody>
          </p:sp>
          <p:sp>
            <p:nvSpPr>
              <p:cNvPr id="803" name="TextBox 802">
                <a:extLst>
                  <a:ext uri="{FF2B5EF4-FFF2-40B4-BE49-F238E27FC236}">
                    <a16:creationId xmlns:a16="http://schemas.microsoft.com/office/drawing/2014/main" id="{AC5771C9-9AEE-B56C-F806-CB802BF8872C}"/>
                  </a:ext>
                </a:extLst>
              </p:cNvPr>
              <p:cNvSpPr txBox="1"/>
              <p:nvPr/>
            </p:nvSpPr>
            <p:spPr>
              <a:xfrm>
                <a:off x="353903" y="6032655"/>
                <a:ext cx="344966" cy="230832"/>
              </a:xfrm>
              <a:prstGeom prst="rect">
                <a:avLst/>
              </a:prstGeom>
              <a:noFill/>
            </p:spPr>
            <p:txBody>
              <a:bodyPr wrap="none" rtlCol="0">
                <a:spAutoFit/>
              </a:bodyPr>
              <a:lstStyle/>
              <a:p>
                <a:r>
                  <a:rPr lang="en-US" sz="900" dirty="0"/>
                  <a:t>0.5</a:t>
                </a:r>
              </a:p>
            </p:txBody>
          </p:sp>
          <p:sp>
            <p:nvSpPr>
              <p:cNvPr id="804" name="TextBox 803">
                <a:extLst>
                  <a:ext uri="{FF2B5EF4-FFF2-40B4-BE49-F238E27FC236}">
                    <a16:creationId xmlns:a16="http://schemas.microsoft.com/office/drawing/2014/main" id="{2926CD3E-8C04-C0F1-080D-682EA8648B8A}"/>
                  </a:ext>
                </a:extLst>
              </p:cNvPr>
              <p:cNvSpPr txBox="1"/>
              <p:nvPr/>
            </p:nvSpPr>
            <p:spPr>
              <a:xfrm>
                <a:off x="353903" y="6605456"/>
                <a:ext cx="344966" cy="230832"/>
              </a:xfrm>
              <a:prstGeom prst="rect">
                <a:avLst/>
              </a:prstGeom>
              <a:noFill/>
            </p:spPr>
            <p:txBody>
              <a:bodyPr wrap="none" rtlCol="0">
                <a:spAutoFit/>
              </a:bodyPr>
              <a:lstStyle/>
              <a:p>
                <a:r>
                  <a:rPr lang="en-US" sz="900" dirty="0"/>
                  <a:t>0.0</a:t>
                </a:r>
              </a:p>
            </p:txBody>
          </p:sp>
          <p:sp>
            <p:nvSpPr>
              <p:cNvPr id="805" name="Rectangle 804">
                <a:extLst>
                  <a:ext uri="{FF2B5EF4-FFF2-40B4-BE49-F238E27FC236}">
                    <a16:creationId xmlns:a16="http://schemas.microsoft.com/office/drawing/2014/main" id="{7A9828F4-1FD9-8717-D7CA-468B4B383F83}"/>
                  </a:ext>
                </a:extLst>
              </p:cNvPr>
              <p:cNvSpPr/>
              <p:nvPr/>
            </p:nvSpPr>
            <p:spPr>
              <a:xfrm rot="5400000">
                <a:off x="2290384" y="4950968"/>
                <a:ext cx="3726316" cy="1969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6" name="Rectangle 805">
                <a:extLst>
                  <a:ext uri="{FF2B5EF4-FFF2-40B4-BE49-F238E27FC236}">
                    <a16:creationId xmlns:a16="http://schemas.microsoft.com/office/drawing/2014/main" id="{F512C056-F893-E07A-B2DC-5001895EE627}"/>
                  </a:ext>
                </a:extLst>
              </p:cNvPr>
              <p:cNvSpPr/>
              <p:nvPr/>
            </p:nvSpPr>
            <p:spPr>
              <a:xfrm rot="5400000">
                <a:off x="549969" y="4876096"/>
                <a:ext cx="3726316" cy="1969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7" name="TextBox 806">
                <a:extLst>
                  <a:ext uri="{FF2B5EF4-FFF2-40B4-BE49-F238E27FC236}">
                    <a16:creationId xmlns:a16="http://schemas.microsoft.com/office/drawing/2014/main" id="{B4D3A73D-271A-CA60-AF75-589D5E0FDD27}"/>
                  </a:ext>
                </a:extLst>
              </p:cNvPr>
              <p:cNvSpPr txBox="1"/>
              <p:nvPr/>
            </p:nvSpPr>
            <p:spPr>
              <a:xfrm>
                <a:off x="2260431" y="3587415"/>
                <a:ext cx="248786" cy="230832"/>
              </a:xfrm>
              <a:prstGeom prst="rect">
                <a:avLst/>
              </a:prstGeom>
              <a:noFill/>
            </p:spPr>
            <p:txBody>
              <a:bodyPr wrap="none" rtlCol="0">
                <a:spAutoFit/>
              </a:bodyPr>
              <a:lstStyle/>
              <a:p>
                <a:r>
                  <a:rPr lang="en-US" sz="900" dirty="0"/>
                  <a:t>2</a:t>
                </a:r>
              </a:p>
            </p:txBody>
          </p:sp>
          <p:sp>
            <p:nvSpPr>
              <p:cNvPr id="808" name="TextBox 807">
                <a:extLst>
                  <a:ext uri="{FF2B5EF4-FFF2-40B4-BE49-F238E27FC236}">
                    <a16:creationId xmlns:a16="http://schemas.microsoft.com/office/drawing/2014/main" id="{5ABD8F55-C11D-76EF-8170-0323BC14F862}"/>
                  </a:ext>
                </a:extLst>
              </p:cNvPr>
              <p:cNvSpPr txBox="1"/>
              <p:nvPr/>
            </p:nvSpPr>
            <p:spPr>
              <a:xfrm>
                <a:off x="2260431" y="3920222"/>
                <a:ext cx="248786" cy="230832"/>
              </a:xfrm>
              <a:prstGeom prst="rect">
                <a:avLst/>
              </a:prstGeom>
              <a:noFill/>
            </p:spPr>
            <p:txBody>
              <a:bodyPr wrap="none" rtlCol="0">
                <a:spAutoFit/>
              </a:bodyPr>
              <a:lstStyle/>
              <a:p>
                <a:r>
                  <a:rPr lang="en-US" sz="900" dirty="0"/>
                  <a:t>1</a:t>
                </a:r>
              </a:p>
            </p:txBody>
          </p:sp>
          <p:sp>
            <p:nvSpPr>
              <p:cNvPr id="809" name="TextBox 808">
                <a:extLst>
                  <a:ext uri="{FF2B5EF4-FFF2-40B4-BE49-F238E27FC236}">
                    <a16:creationId xmlns:a16="http://schemas.microsoft.com/office/drawing/2014/main" id="{F7179C90-18B4-156C-20A5-F3BE541344E3}"/>
                  </a:ext>
                </a:extLst>
              </p:cNvPr>
              <p:cNvSpPr txBox="1"/>
              <p:nvPr/>
            </p:nvSpPr>
            <p:spPr>
              <a:xfrm>
                <a:off x="2260431" y="4253028"/>
                <a:ext cx="248786" cy="230832"/>
              </a:xfrm>
              <a:prstGeom prst="rect">
                <a:avLst/>
              </a:prstGeom>
              <a:noFill/>
            </p:spPr>
            <p:txBody>
              <a:bodyPr wrap="none" rtlCol="0">
                <a:spAutoFit/>
              </a:bodyPr>
              <a:lstStyle/>
              <a:p>
                <a:r>
                  <a:rPr lang="en-US" sz="900" dirty="0"/>
                  <a:t>0</a:t>
                </a:r>
              </a:p>
            </p:txBody>
          </p:sp>
          <p:sp>
            <p:nvSpPr>
              <p:cNvPr id="810" name="TextBox 809">
                <a:extLst>
                  <a:ext uri="{FF2B5EF4-FFF2-40B4-BE49-F238E27FC236}">
                    <a16:creationId xmlns:a16="http://schemas.microsoft.com/office/drawing/2014/main" id="{F5435979-434C-567E-2128-8D7C030A1EA2}"/>
                  </a:ext>
                </a:extLst>
              </p:cNvPr>
              <p:cNvSpPr txBox="1"/>
              <p:nvPr/>
            </p:nvSpPr>
            <p:spPr>
              <a:xfrm>
                <a:off x="2221958" y="4585835"/>
                <a:ext cx="287258" cy="230832"/>
              </a:xfrm>
              <a:prstGeom prst="rect">
                <a:avLst/>
              </a:prstGeom>
              <a:noFill/>
            </p:spPr>
            <p:txBody>
              <a:bodyPr wrap="none" rtlCol="0">
                <a:spAutoFit/>
              </a:bodyPr>
              <a:lstStyle/>
              <a:p>
                <a:r>
                  <a:rPr lang="en-US" sz="900" dirty="0"/>
                  <a:t>-1</a:t>
                </a:r>
              </a:p>
            </p:txBody>
          </p:sp>
          <p:sp>
            <p:nvSpPr>
              <p:cNvPr id="811" name="TextBox 810">
                <a:extLst>
                  <a:ext uri="{FF2B5EF4-FFF2-40B4-BE49-F238E27FC236}">
                    <a16:creationId xmlns:a16="http://schemas.microsoft.com/office/drawing/2014/main" id="{5C72A15D-CE23-7462-2416-2761271C3587}"/>
                  </a:ext>
                </a:extLst>
              </p:cNvPr>
              <p:cNvSpPr txBox="1"/>
              <p:nvPr/>
            </p:nvSpPr>
            <p:spPr>
              <a:xfrm>
                <a:off x="2260431" y="3254608"/>
                <a:ext cx="248786" cy="230832"/>
              </a:xfrm>
              <a:prstGeom prst="rect">
                <a:avLst/>
              </a:prstGeom>
              <a:noFill/>
            </p:spPr>
            <p:txBody>
              <a:bodyPr wrap="none" rtlCol="0">
                <a:spAutoFit/>
              </a:bodyPr>
              <a:lstStyle/>
              <a:p>
                <a:r>
                  <a:rPr lang="en-US" sz="900" dirty="0"/>
                  <a:t>3</a:t>
                </a:r>
              </a:p>
            </p:txBody>
          </p:sp>
          <p:sp>
            <p:nvSpPr>
              <p:cNvPr id="812" name="TextBox 811">
                <a:extLst>
                  <a:ext uri="{FF2B5EF4-FFF2-40B4-BE49-F238E27FC236}">
                    <a16:creationId xmlns:a16="http://schemas.microsoft.com/office/drawing/2014/main" id="{65B7280B-3EC4-E092-3067-9E611CB9F84F}"/>
                  </a:ext>
                </a:extLst>
              </p:cNvPr>
              <p:cNvSpPr txBox="1"/>
              <p:nvPr/>
            </p:nvSpPr>
            <p:spPr>
              <a:xfrm>
                <a:off x="2144961" y="5331578"/>
                <a:ext cx="344966" cy="230832"/>
              </a:xfrm>
              <a:prstGeom prst="rect">
                <a:avLst/>
              </a:prstGeom>
              <a:noFill/>
            </p:spPr>
            <p:txBody>
              <a:bodyPr wrap="none" rtlCol="0">
                <a:spAutoFit/>
              </a:bodyPr>
              <a:lstStyle/>
              <a:p>
                <a:r>
                  <a:rPr lang="en-US" sz="900" dirty="0"/>
                  <a:t>1.5</a:t>
                </a:r>
              </a:p>
            </p:txBody>
          </p:sp>
          <p:sp>
            <p:nvSpPr>
              <p:cNvPr id="813" name="TextBox 812">
                <a:extLst>
                  <a:ext uri="{FF2B5EF4-FFF2-40B4-BE49-F238E27FC236}">
                    <a16:creationId xmlns:a16="http://schemas.microsoft.com/office/drawing/2014/main" id="{8344151A-EAD8-2CA6-B2DC-7C98DBFF3AFC}"/>
                  </a:ext>
                </a:extLst>
              </p:cNvPr>
              <p:cNvSpPr txBox="1"/>
              <p:nvPr/>
            </p:nvSpPr>
            <p:spPr>
              <a:xfrm>
                <a:off x="2144961" y="5755357"/>
                <a:ext cx="344966" cy="230832"/>
              </a:xfrm>
              <a:prstGeom prst="rect">
                <a:avLst/>
              </a:prstGeom>
              <a:noFill/>
            </p:spPr>
            <p:txBody>
              <a:bodyPr wrap="none" rtlCol="0">
                <a:spAutoFit/>
              </a:bodyPr>
              <a:lstStyle/>
              <a:p>
                <a:r>
                  <a:rPr lang="en-US" sz="900" dirty="0"/>
                  <a:t>1.0</a:t>
                </a:r>
              </a:p>
            </p:txBody>
          </p:sp>
          <p:sp>
            <p:nvSpPr>
              <p:cNvPr id="814" name="TextBox 813">
                <a:extLst>
                  <a:ext uri="{FF2B5EF4-FFF2-40B4-BE49-F238E27FC236}">
                    <a16:creationId xmlns:a16="http://schemas.microsoft.com/office/drawing/2014/main" id="{036DF3FF-BBE8-8EE4-65DA-8CD4C259D173}"/>
                  </a:ext>
                </a:extLst>
              </p:cNvPr>
              <p:cNvSpPr txBox="1"/>
              <p:nvPr/>
            </p:nvSpPr>
            <p:spPr>
              <a:xfrm>
                <a:off x="2144961" y="6179137"/>
                <a:ext cx="344966" cy="230832"/>
              </a:xfrm>
              <a:prstGeom prst="rect">
                <a:avLst/>
              </a:prstGeom>
              <a:noFill/>
            </p:spPr>
            <p:txBody>
              <a:bodyPr wrap="none" rtlCol="0">
                <a:spAutoFit/>
              </a:bodyPr>
              <a:lstStyle/>
              <a:p>
                <a:r>
                  <a:rPr lang="en-US" sz="900" dirty="0"/>
                  <a:t>0.5</a:t>
                </a:r>
              </a:p>
            </p:txBody>
          </p:sp>
          <p:sp>
            <p:nvSpPr>
              <p:cNvPr id="815" name="TextBox 814">
                <a:extLst>
                  <a:ext uri="{FF2B5EF4-FFF2-40B4-BE49-F238E27FC236}">
                    <a16:creationId xmlns:a16="http://schemas.microsoft.com/office/drawing/2014/main" id="{05C705EE-8872-28FA-5155-ACE92B2EC3CB}"/>
                  </a:ext>
                </a:extLst>
              </p:cNvPr>
              <p:cNvSpPr txBox="1"/>
              <p:nvPr/>
            </p:nvSpPr>
            <p:spPr>
              <a:xfrm>
                <a:off x="2144961" y="6602915"/>
                <a:ext cx="344966" cy="230832"/>
              </a:xfrm>
              <a:prstGeom prst="rect">
                <a:avLst/>
              </a:prstGeom>
              <a:noFill/>
            </p:spPr>
            <p:txBody>
              <a:bodyPr wrap="none" rtlCol="0">
                <a:spAutoFit/>
              </a:bodyPr>
              <a:lstStyle/>
              <a:p>
                <a:r>
                  <a:rPr lang="en-US" sz="900" dirty="0"/>
                  <a:t>0.0</a:t>
                </a:r>
              </a:p>
            </p:txBody>
          </p:sp>
          <p:sp>
            <p:nvSpPr>
              <p:cNvPr id="818" name="TextBox 817">
                <a:extLst>
                  <a:ext uri="{FF2B5EF4-FFF2-40B4-BE49-F238E27FC236}">
                    <a16:creationId xmlns:a16="http://schemas.microsoft.com/office/drawing/2014/main" id="{A771312E-4F8E-6257-23E3-95DC8C56046C}"/>
                  </a:ext>
                </a:extLst>
              </p:cNvPr>
              <p:cNvSpPr txBox="1"/>
              <p:nvPr/>
            </p:nvSpPr>
            <p:spPr>
              <a:xfrm>
                <a:off x="4013359" y="3670417"/>
                <a:ext cx="248786" cy="230832"/>
              </a:xfrm>
              <a:prstGeom prst="rect">
                <a:avLst/>
              </a:prstGeom>
              <a:noFill/>
            </p:spPr>
            <p:txBody>
              <a:bodyPr wrap="none" rtlCol="0">
                <a:spAutoFit/>
              </a:bodyPr>
              <a:lstStyle/>
              <a:p>
                <a:r>
                  <a:rPr lang="en-US" sz="900" dirty="0"/>
                  <a:t>0</a:t>
                </a:r>
              </a:p>
            </p:txBody>
          </p:sp>
          <p:sp>
            <p:nvSpPr>
              <p:cNvPr id="819" name="TextBox 818">
                <a:extLst>
                  <a:ext uri="{FF2B5EF4-FFF2-40B4-BE49-F238E27FC236}">
                    <a16:creationId xmlns:a16="http://schemas.microsoft.com/office/drawing/2014/main" id="{6F6397F1-6D8F-8D86-4C30-CEAFE0EDD3C8}"/>
                  </a:ext>
                </a:extLst>
              </p:cNvPr>
              <p:cNvSpPr txBox="1"/>
              <p:nvPr/>
            </p:nvSpPr>
            <p:spPr>
              <a:xfrm>
                <a:off x="3974886" y="4116065"/>
                <a:ext cx="287258" cy="230832"/>
              </a:xfrm>
              <a:prstGeom prst="rect">
                <a:avLst/>
              </a:prstGeom>
              <a:noFill/>
            </p:spPr>
            <p:txBody>
              <a:bodyPr wrap="none" rtlCol="0">
                <a:spAutoFit/>
              </a:bodyPr>
              <a:lstStyle/>
              <a:p>
                <a:r>
                  <a:rPr lang="en-US" sz="900" dirty="0"/>
                  <a:t>-1</a:t>
                </a:r>
              </a:p>
            </p:txBody>
          </p:sp>
          <p:sp>
            <p:nvSpPr>
              <p:cNvPr id="821" name="TextBox 820">
                <a:extLst>
                  <a:ext uri="{FF2B5EF4-FFF2-40B4-BE49-F238E27FC236}">
                    <a16:creationId xmlns:a16="http://schemas.microsoft.com/office/drawing/2014/main" id="{929E535B-ABA7-4766-7F50-07D379145AB2}"/>
                  </a:ext>
                </a:extLst>
              </p:cNvPr>
              <p:cNvSpPr txBox="1"/>
              <p:nvPr/>
            </p:nvSpPr>
            <p:spPr>
              <a:xfrm>
                <a:off x="3974886" y="4561712"/>
                <a:ext cx="287258" cy="230832"/>
              </a:xfrm>
              <a:prstGeom prst="rect">
                <a:avLst/>
              </a:prstGeom>
              <a:noFill/>
            </p:spPr>
            <p:txBody>
              <a:bodyPr wrap="none" rtlCol="0">
                <a:spAutoFit/>
              </a:bodyPr>
              <a:lstStyle/>
              <a:p>
                <a:r>
                  <a:rPr lang="en-US" sz="900" dirty="0"/>
                  <a:t>-2</a:t>
                </a:r>
              </a:p>
            </p:txBody>
          </p:sp>
          <p:sp>
            <p:nvSpPr>
              <p:cNvPr id="822" name="TextBox 821">
                <a:extLst>
                  <a:ext uri="{FF2B5EF4-FFF2-40B4-BE49-F238E27FC236}">
                    <a16:creationId xmlns:a16="http://schemas.microsoft.com/office/drawing/2014/main" id="{FF3BE1C6-9147-BD3A-82AF-0CA816C7C28F}"/>
                  </a:ext>
                </a:extLst>
              </p:cNvPr>
              <p:cNvSpPr txBox="1"/>
              <p:nvPr/>
            </p:nvSpPr>
            <p:spPr>
              <a:xfrm>
                <a:off x="4013359" y="3224769"/>
                <a:ext cx="248786" cy="230832"/>
              </a:xfrm>
              <a:prstGeom prst="rect">
                <a:avLst/>
              </a:prstGeom>
              <a:noFill/>
            </p:spPr>
            <p:txBody>
              <a:bodyPr wrap="none" rtlCol="0">
                <a:spAutoFit/>
              </a:bodyPr>
              <a:lstStyle/>
              <a:p>
                <a:r>
                  <a:rPr lang="en-US" sz="900" dirty="0"/>
                  <a:t>1</a:t>
                </a:r>
              </a:p>
            </p:txBody>
          </p:sp>
          <p:sp>
            <p:nvSpPr>
              <p:cNvPr id="823" name="TextBox 822">
                <a:extLst>
                  <a:ext uri="{FF2B5EF4-FFF2-40B4-BE49-F238E27FC236}">
                    <a16:creationId xmlns:a16="http://schemas.microsoft.com/office/drawing/2014/main" id="{3DD7C3F6-7FC7-E438-385D-FB8BF393E973}"/>
                  </a:ext>
                </a:extLst>
              </p:cNvPr>
              <p:cNvSpPr txBox="1"/>
              <p:nvPr/>
            </p:nvSpPr>
            <p:spPr>
              <a:xfrm>
                <a:off x="4017801" y="5229784"/>
                <a:ext cx="248786" cy="230832"/>
              </a:xfrm>
              <a:prstGeom prst="rect">
                <a:avLst/>
              </a:prstGeom>
              <a:noFill/>
            </p:spPr>
            <p:txBody>
              <a:bodyPr wrap="none" rtlCol="0">
                <a:spAutoFit/>
              </a:bodyPr>
              <a:lstStyle/>
              <a:p>
                <a:r>
                  <a:rPr lang="en-US" sz="900" dirty="0"/>
                  <a:t>2</a:t>
                </a:r>
              </a:p>
            </p:txBody>
          </p:sp>
          <p:sp>
            <p:nvSpPr>
              <p:cNvPr id="824" name="TextBox 823">
                <a:extLst>
                  <a:ext uri="{FF2B5EF4-FFF2-40B4-BE49-F238E27FC236}">
                    <a16:creationId xmlns:a16="http://schemas.microsoft.com/office/drawing/2014/main" id="{DF7DE113-444C-E806-D69A-06B7C1DC8625}"/>
                  </a:ext>
                </a:extLst>
              </p:cNvPr>
              <p:cNvSpPr txBox="1"/>
              <p:nvPr/>
            </p:nvSpPr>
            <p:spPr>
              <a:xfrm>
                <a:off x="4017801" y="5756434"/>
                <a:ext cx="248786" cy="230832"/>
              </a:xfrm>
              <a:prstGeom prst="rect">
                <a:avLst/>
              </a:prstGeom>
              <a:noFill/>
            </p:spPr>
            <p:txBody>
              <a:bodyPr wrap="none" rtlCol="0">
                <a:spAutoFit/>
              </a:bodyPr>
              <a:lstStyle/>
              <a:p>
                <a:r>
                  <a:rPr lang="en-US" sz="900" dirty="0"/>
                  <a:t>1</a:t>
                </a:r>
              </a:p>
            </p:txBody>
          </p:sp>
          <p:sp>
            <p:nvSpPr>
              <p:cNvPr id="825" name="TextBox 824">
                <a:extLst>
                  <a:ext uri="{FF2B5EF4-FFF2-40B4-BE49-F238E27FC236}">
                    <a16:creationId xmlns:a16="http://schemas.microsoft.com/office/drawing/2014/main" id="{24B60B82-915B-CC11-7062-13E610072C6E}"/>
                  </a:ext>
                </a:extLst>
              </p:cNvPr>
              <p:cNvSpPr txBox="1"/>
              <p:nvPr/>
            </p:nvSpPr>
            <p:spPr>
              <a:xfrm>
                <a:off x="4017801" y="6283083"/>
                <a:ext cx="248786" cy="230832"/>
              </a:xfrm>
              <a:prstGeom prst="rect">
                <a:avLst/>
              </a:prstGeom>
              <a:noFill/>
            </p:spPr>
            <p:txBody>
              <a:bodyPr wrap="none" rtlCol="0">
                <a:spAutoFit/>
              </a:bodyPr>
              <a:lstStyle/>
              <a:p>
                <a:r>
                  <a:rPr lang="en-US" sz="900" dirty="0"/>
                  <a:t>0</a:t>
                </a:r>
              </a:p>
            </p:txBody>
          </p:sp>
        </p:grpSp>
      </p:grpSp>
      <p:sp>
        <p:nvSpPr>
          <p:cNvPr id="853" name="TextBox 852">
            <a:extLst>
              <a:ext uri="{FF2B5EF4-FFF2-40B4-BE49-F238E27FC236}">
                <a16:creationId xmlns:a16="http://schemas.microsoft.com/office/drawing/2014/main" id="{A54EAEF5-DF78-5B31-0FF4-D823A09E91B8}"/>
              </a:ext>
            </a:extLst>
          </p:cNvPr>
          <p:cNvSpPr txBox="1"/>
          <p:nvPr/>
        </p:nvSpPr>
        <p:spPr>
          <a:xfrm>
            <a:off x="3395510" y="6024005"/>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2" name="Group 41">
            <a:extLst>
              <a:ext uri="{FF2B5EF4-FFF2-40B4-BE49-F238E27FC236}">
                <a16:creationId xmlns:a16="http://schemas.microsoft.com/office/drawing/2014/main" id="{B11F0D8C-F5EE-6A02-5B9E-A5E5404AA9BE}"/>
              </a:ext>
            </a:extLst>
          </p:cNvPr>
          <p:cNvGrpSpPr/>
          <p:nvPr/>
        </p:nvGrpSpPr>
        <p:grpSpPr>
          <a:xfrm>
            <a:off x="241011" y="5127756"/>
            <a:ext cx="2856046" cy="5352005"/>
            <a:chOff x="330521" y="3033468"/>
            <a:chExt cx="2856046" cy="5352005"/>
          </a:xfrm>
        </p:grpSpPr>
        <p:sp>
          <p:nvSpPr>
            <p:cNvPr id="45" name="TextBox 44">
              <a:extLst>
                <a:ext uri="{FF2B5EF4-FFF2-40B4-BE49-F238E27FC236}">
                  <a16:creationId xmlns:a16="http://schemas.microsoft.com/office/drawing/2014/main" id="{E956B35D-1203-A10B-9C68-7310F6E68675}"/>
                </a:ext>
              </a:extLst>
            </p:cNvPr>
            <p:cNvSpPr txBox="1"/>
            <p:nvPr/>
          </p:nvSpPr>
          <p:spPr>
            <a:xfrm rot="18919229">
              <a:off x="558553" y="8112152"/>
              <a:ext cx="691215" cy="230832"/>
            </a:xfrm>
            <a:prstGeom prst="rect">
              <a:avLst/>
            </a:prstGeom>
            <a:noFill/>
          </p:spPr>
          <p:txBody>
            <a:bodyPr wrap="none" rtlCol="0">
              <a:spAutoFit/>
            </a:bodyPr>
            <a:lstStyle/>
            <a:p>
              <a:r>
                <a:rPr lang="en-US" sz="900" dirty="0"/>
                <a:t>CD8 TEM</a:t>
              </a:r>
            </a:p>
          </p:txBody>
        </p:sp>
        <p:sp>
          <p:nvSpPr>
            <p:cNvPr id="46" name="TextBox 45">
              <a:extLst>
                <a:ext uri="{FF2B5EF4-FFF2-40B4-BE49-F238E27FC236}">
                  <a16:creationId xmlns:a16="http://schemas.microsoft.com/office/drawing/2014/main" id="{02B00776-46CA-D6EF-20B1-E2D5565550CA}"/>
                </a:ext>
              </a:extLst>
            </p:cNvPr>
            <p:cNvSpPr txBox="1"/>
            <p:nvPr/>
          </p:nvSpPr>
          <p:spPr>
            <a:xfrm rot="18919229">
              <a:off x="861839" y="8064317"/>
              <a:ext cx="550151" cy="230832"/>
            </a:xfrm>
            <a:prstGeom prst="rect">
              <a:avLst/>
            </a:prstGeom>
            <a:noFill/>
          </p:spPr>
          <p:txBody>
            <a:bodyPr wrap="none" rtlCol="0">
              <a:spAutoFit/>
            </a:bodyPr>
            <a:lstStyle/>
            <a:p>
              <a:r>
                <a:rPr lang="en-US" sz="900" dirty="0"/>
                <a:t>NK cell</a:t>
              </a:r>
            </a:p>
          </p:txBody>
        </p:sp>
        <p:sp>
          <p:nvSpPr>
            <p:cNvPr id="47" name="TextBox 46">
              <a:extLst>
                <a:ext uri="{FF2B5EF4-FFF2-40B4-BE49-F238E27FC236}">
                  <a16:creationId xmlns:a16="http://schemas.microsoft.com/office/drawing/2014/main" id="{8463262F-FF4D-9E8B-0872-D56E1D2EB840}"/>
                </a:ext>
              </a:extLst>
            </p:cNvPr>
            <p:cNvSpPr txBox="1"/>
            <p:nvPr/>
          </p:nvSpPr>
          <p:spPr>
            <a:xfrm rot="18919229">
              <a:off x="1410224" y="8106827"/>
              <a:ext cx="697627" cy="230832"/>
            </a:xfrm>
            <a:prstGeom prst="rect">
              <a:avLst/>
            </a:prstGeom>
            <a:noFill/>
          </p:spPr>
          <p:txBody>
            <a:bodyPr wrap="none" rtlCol="0">
              <a:spAutoFit/>
            </a:bodyPr>
            <a:lstStyle/>
            <a:p>
              <a:r>
                <a:rPr lang="en-US" sz="900" dirty="0"/>
                <a:t>CD4 TCM</a:t>
              </a:r>
            </a:p>
          </p:txBody>
        </p:sp>
        <p:sp>
          <p:nvSpPr>
            <p:cNvPr id="50" name="TextBox 49">
              <a:extLst>
                <a:ext uri="{FF2B5EF4-FFF2-40B4-BE49-F238E27FC236}">
                  <a16:creationId xmlns:a16="http://schemas.microsoft.com/office/drawing/2014/main" id="{E09BD868-5CF0-5EC3-D6EF-86689199A237}"/>
                </a:ext>
              </a:extLst>
            </p:cNvPr>
            <p:cNvSpPr txBox="1"/>
            <p:nvPr/>
          </p:nvSpPr>
          <p:spPr>
            <a:xfrm rot="18919229">
              <a:off x="1463836" y="8149337"/>
              <a:ext cx="845103" cy="230832"/>
            </a:xfrm>
            <a:prstGeom prst="rect">
              <a:avLst/>
            </a:prstGeom>
            <a:noFill/>
          </p:spPr>
          <p:txBody>
            <a:bodyPr wrap="none" rtlCol="0">
              <a:spAutoFit/>
            </a:bodyPr>
            <a:lstStyle/>
            <a:p>
              <a:r>
                <a:rPr lang="en-US" sz="900" dirty="0"/>
                <a:t>CD4 T Naive</a:t>
              </a:r>
            </a:p>
          </p:txBody>
        </p:sp>
        <p:sp>
          <p:nvSpPr>
            <p:cNvPr id="62" name="TextBox 61">
              <a:extLst>
                <a:ext uri="{FF2B5EF4-FFF2-40B4-BE49-F238E27FC236}">
                  <a16:creationId xmlns:a16="http://schemas.microsoft.com/office/drawing/2014/main" id="{95472BF8-DDD6-B16D-A8D4-6F36A1C38847}"/>
                </a:ext>
              </a:extLst>
            </p:cNvPr>
            <p:cNvSpPr txBox="1"/>
            <p:nvPr/>
          </p:nvSpPr>
          <p:spPr>
            <a:xfrm rot="18919229">
              <a:off x="1654733" y="8154641"/>
              <a:ext cx="845103" cy="230832"/>
            </a:xfrm>
            <a:prstGeom prst="rect">
              <a:avLst/>
            </a:prstGeom>
            <a:noFill/>
          </p:spPr>
          <p:txBody>
            <a:bodyPr wrap="none" rtlCol="0">
              <a:spAutoFit/>
            </a:bodyPr>
            <a:lstStyle/>
            <a:p>
              <a:r>
                <a:rPr lang="en-US" sz="900" dirty="0"/>
                <a:t>CD8 T Naive</a:t>
              </a:r>
            </a:p>
          </p:txBody>
        </p:sp>
        <p:sp>
          <p:nvSpPr>
            <p:cNvPr id="63" name="TextBox 62">
              <a:extLst>
                <a:ext uri="{FF2B5EF4-FFF2-40B4-BE49-F238E27FC236}">
                  <a16:creationId xmlns:a16="http://schemas.microsoft.com/office/drawing/2014/main" id="{FF2364D4-D901-D8F0-0269-8140FED88C88}"/>
                </a:ext>
              </a:extLst>
            </p:cNvPr>
            <p:cNvSpPr txBox="1"/>
            <p:nvPr/>
          </p:nvSpPr>
          <p:spPr>
            <a:xfrm rot="18919229">
              <a:off x="863818" y="8128082"/>
              <a:ext cx="742511" cy="230832"/>
            </a:xfrm>
            <a:prstGeom prst="rect">
              <a:avLst/>
            </a:prstGeom>
            <a:noFill/>
          </p:spPr>
          <p:txBody>
            <a:bodyPr wrap="none" rtlCol="0">
              <a:spAutoFit/>
            </a:bodyPr>
            <a:lstStyle/>
            <a:p>
              <a:r>
                <a:rPr lang="en-US" sz="900" dirty="0"/>
                <a:t>Monocytes</a:t>
              </a:r>
            </a:p>
          </p:txBody>
        </p:sp>
        <p:sp>
          <p:nvSpPr>
            <p:cNvPr id="768" name="TextBox 767">
              <a:extLst>
                <a:ext uri="{FF2B5EF4-FFF2-40B4-BE49-F238E27FC236}">
                  <a16:creationId xmlns:a16="http://schemas.microsoft.com/office/drawing/2014/main" id="{5BCD5325-B56C-9EF0-C708-DFDB6FD77F5A}"/>
                </a:ext>
              </a:extLst>
            </p:cNvPr>
            <p:cNvSpPr txBox="1"/>
            <p:nvPr/>
          </p:nvSpPr>
          <p:spPr>
            <a:xfrm rot="18919229">
              <a:off x="1260716" y="8043062"/>
              <a:ext cx="466794" cy="230832"/>
            </a:xfrm>
            <a:prstGeom prst="rect">
              <a:avLst/>
            </a:prstGeom>
            <a:noFill/>
          </p:spPr>
          <p:txBody>
            <a:bodyPr wrap="none" rtlCol="0">
              <a:spAutoFit/>
            </a:bodyPr>
            <a:lstStyle/>
            <a:p>
              <a:r>
                <a:rPr lang="en-US" sz="900" dirty="0"/>
                <a:t>B cell</a:t>
              </a:r>
            </a:p>
          </p:txBody>
        </p:sp>
        <p:sp>
          <p:nvSpPr>
            <p:cNvPr id="769" name="TextBox 768">
              <a:extLst>
                <a:ext uri="{FF2B5EF4-FFF2-40B4-BE49-F238E27FC236}">
                  <a16:creationId xmlns:a16="http://schemas.microsoft.com/office/drawing/2014/main" id="{7B93EB5E-24B5-476A-F307-43A2620A71C1}"/>
                </a:ext>
              </a:extLst>
            </p:cNvPr>
            <p:cNvSpPr txBox="1"/>
            <p:nvPr/>
          </p:nvSpPr>
          <p:spPr>
            <a:xfrm rot="18919229">
              <a:off x="1466259" y="8021807"/>
              <a:ext cx="421910" cy="230832"/>
            </a:xfrm>
            <a:prstGeom prst="rect">
              <a:avLst/>
            </a:prstGeom>
            <a:noFill/>
          </p:spPr>
          <p:txBody>
            <a:bodyPr wrap="none" rtlCol="0">
              <a:spAutoFit/>
            </a:bodyPr>
            <a:lstStyle/>
            <a:p>
              <a:r>
                <a:rPr lang="en-US" sz="900" dirty="0"/>
                <a:t>Treg</a:t>
              </a:r>
            </a:p>
          </p:txBody>
        </p:sp>
        <p:grpSp>
          <p:nvGrpSpPr>
            <p:cNvPr id="7" name="Group 6">
              <a:extLst>
                <a:ext uri="{FF2B5EF4-FFF2-40B4-BE49-F238E27FC236}">
                  <a16:creationId xmlns:a16="http://schemas.microsoft.com/office/drawing/2014/main" id="{946542BE-D87D-C127-9921-961C4ACBC9D9}"/>
                </a:ext>
              </a:extLst>
            </p:cNvPr>
            <p:cNvGrpSpPr/>
            <p:nvPr/>
          </p:nvGrpSpPr>
          <p:grpSpPr>
            <a:xfrm>
              <a:off x="330521" y="4036711"/>
              <a:ext cx="778373" cy="1487066"/>
              <a:chOff x="6514112" y="6455948"/>
              <a:chExt cx="778373" cy="1487066"/>
            </a:xfrm>
          </p:grpSpPr>
          <p:sp>
            <p:nvSpPr>
              <p:cNvPr id="776" name="Google Shape;394;p2">
                <a:extLst>
                  <a:ext uri="{FF2B5EF4-FFF2-40B4-BE49-F238E27FC236}">
                    <a16:creationId xmlns:a16="http://schemas.microsoft.com/office/drawing/2014/main" id="{4451BBD5-CE20-24F7-50E4-21205F5D67BA}"/>
                  </a:ext>
                </a:extLst>
              </p:cNvPr>
              <p:cNvSpPr txBox="1"/>
              <p:nvPr/>
            </p:nvSpPr>
            <p:spPr>
              <a:xfrm>
                <a:off x="6782356" y="7481358"/>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7" name="Google Shape;395;p2">
                <a:extLst>
                  <a:ext uri="{FF2B5EF4-FFF2-40B4-BE49-F238E27FC236}">
                    <a16:creationId xmlns:a16="http://schemas.microsoft.com/office/drawing/2014/main" id="{E746FB55-6CD7-53E4-66F8-A1ABD54BBFDA}"/>
                  </a:ext>
                </a:extLst>
              </p:cNvPr>
              <p:cNvSpPr txBox="1"/>
              <p:nvPr/>
            </p:nvSpPr>
            <p:spPr>
              <a:xfrm>
                <a:off x="6790942" y="7712182"/>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8" name="Google Shape;396;p2">
                <a:extLst>
                  <a:ext uri="{FF2B5EF4-FFF2-40B4-BE49-F238E27FC236}">
                    <a16:creationId xmlns:a16="http://schemas.microsoft.com/office/drawing/2014/main" id="{37D980FB-2F62-466C-10C2-300D458DA261}"/>
                  </a:ext>
                </a:extLst>
              </p:cNvPr>
              <p:cNvSpPr txBox="1"/>
              <p:nvPr/>
            </p:nvSpPr>
            <p:spPr>
              <a:xfrm rot="16200000">
                <a:off x="5918607" y="7051453"/>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9" name="Google Shape;397;p2">
                <a:extLst>
                  <a:ext uri="{FF2B5EF4-FFF2-40B4-BE49-F238E27FC236}">
                    <a16:creationId xmlns:a16="http://schemas.microsoft.com/office/drawing/2014/main" id="{5C7109F3-074F-F9EE-0BF2-5B78B968D624}"/>
                  </a:ext>
                </a:extLst>
              </p:cNvPr>
              <p:cNvSpPr txBox="1"/>
              <p:nvPr/>
            </p:nvSpPr>
            <p:spPr>
              <a:xfrm>
                <a:off x="6782356" y="701978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0.3</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0" name="Google Shape;398;p2">
                <a:extLst>
                  <a:ext uri="{FF2B5EF4-FFF2-40B4-BE49-F238E27FC236}">
                    <a16:creationId xmlns:a16="http://schemas.microsoft.com/office/drawing/2014/main" id="{EBBA48EB-26B4-4493-2BE0-053B4F101992}"/>
                  </a:ext>
                </a:extLst>
              </p:cNvPr>
              <p:cNvPicPr preferRelativeResize="0"/>
              <p:nvPr/>
            </p:nvPicPr>
            <p:blipFill rotWithShape="1">
              <a:blip r:embed="rId5">
                <a:alphaModFix/>
              </a:blip>
              <a:srcRect/>
              <a:stretch/>
            </p:blipFill>
            <p:spPr>
              <a:xfrm>
                <a:off x="6732085" y="6657778"/>
                <a:ext cx="122112" cy="1182596"/>
              </a:xfrm>
              <a:prstGeom prst="rect">
                <a:avLst/>
              </a:prstGeom>
              <a:noFill/>
              <a:ln>
                <a:noFill/>
              </a:ln>
            </p:spPr>
          </p:pic>
          <p:sp>
            <p:nvSpPr>
              <p:cNvPr id="781" name="Google Shape;397;p2">
                <a:extLst>
                  <a:ext uri="{FF2B5EF4-FFF2-40B4-BE49-F238E27FC236}">
                    <a16:creationId xmlns:a16="http://schemas.microsoft.com/office/drawing/2014/main" id="{E2B3B2F1-AB07-20A9-FCB4-A4A553D428FD}"/>
                  </a:ext>
                </a:extLst>
              </p:cNvPr>
              <p:cNvSpPr txBox="1"/>
              <p:nvPr/>
            </p:nvSpPr>
            <p:spPr>
              <a:xfrm>
                <a:off x="6782356" y="6789003"/>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 name="Google Shape;397;p2">
                <a:extLst>
                  <a:ext uri="{FF2B5EF4-FFF2-40B4-BE49-F238E27FC236}">
                    <a16:creationId xmlns:a16="http://schemas.microsoft.com/office/drawing/2014/main" id="{031B6CDC-C3E5-FE5E-7702-468AF6A37800}"/>
                  </a:ext>
                </a:extLst>
              </p:cNvPr>
              <p:cNvSpPr txBox="1"/>
              <p:nvPr/>
            </p:nvSpPr>
            <p:spPr>
              <a:xfrm>
                <a:off x="6782356" y="7250573"/>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8" name="Picture 37" descr="A screenshot of a computer screen&#10;&#10;Description automatically generated">
              <a:extLst>
                <a:ext uri="{FF2B5EF4-FFF2-40B4-BE49-F238E27FC236}">
                  <a16:creationId xmlns:a16="http://schemas.microsoft.com/office/drawing/2014/main" id="{01CB1F90-4437-59DD-3460-7E31AB6D57C1}"/>
                </a:ext>
              </a:extLst>
            </p:cNvPr>
            <p:cNvPicPr>
              <a:picLocks noChangeAspect="1"/>
            </p:cNvPicPr>
            <p:nvPr/>
          </p:nvPicPr>
          <p:blipFill>
            <a:blip r:embed="rId8"/>
            <a:srcRect l="6281" r="48277" b="13756"/>
            <a:stretch/>
          </p:blipFill>
          <p:spPr>
            <a:xfrm>
              <a:off x="945336" y="3033468"/>
              <a:ext cx="1458602" cy="4939415"/>
            </a:xfrm>
            <a:prstGeom prst="rect">
              <a:avLst/>
            </a:prstGeom>
          </p:spPr>
        </p:pic>
        <p:sp>
          <p:nvSpPr>
            <p:cNvPr id="40" name="TextBox 39">
              <a:extLst>
                <a:ext uri="{FF2B5EF4-FFF2-40B4-BE49-F238E27FC236}">
                  <a16:creationId xmlns:a16="http://schemas.microsoft.com/office/drawing/2014/main" id="{EE4BAAF3-8807-21C8-69C6-167BD07F56F4}"/>
                </a:ext>
              </a:extLst>
            </p:cNvPr>
            <p:cNvSpPr txBox="1"/>
            <p:nvPr/>
          </p:nvSpPr>
          <p:spPr>
            <a:xfrm>
              <a:off x="2347876" y="3767899"/>
              <a:ext cx="838691" cy="4247317"/>
            </a:xfrm>
            <a:prstGeom prst="rect">
              <a:avLst/>
            </a:prstGeom>
            <a:noFill/>
          </p:spPr>
          <p:txBody>
            <a:bodyPr wrap="none" rtlCol="0">
              <a:spAutoFit/>
            </a:bodyPr>
            <a:lstStyle/>
            <a:p>
              <a:r>
                <a:rPr lang="en-US" sz="900" i="1" dirty="0">
                  <a:solidFill>
                    <a:schemeClr val="tx1"/>
                  </a:solidFill>
                </a:rPr>
                <a:t>MMP23B</a:t>
              </a:r>
            </a:p>
            <a:p>
              <a:r>
                <a:rPr lang="en-US" sz="900" i="1" dirty="0">
                  <a:solidFill>
                    <a:schemeClr val="tx1"/>
                  </a:solidFill>
                </a:rPr>
                <a:t>XCL2</a:t>
              </a:r>
            </a:p>
            <a:p>
              <a:r>
                <a:rPr lang="en-US" sz="900" i="1" dirty="0">
                  <a:solidFill>
                    <a:schemeClr val="tx1"/>
                  </a:solidFill>
                </a:rPr>
                <a:t>CCL4</a:t>
              </a:r>
            </a:p>
            <a:p>
              <a:r>
                <a:rPr lang="en-US" sz="900" i="1" dirty="0">
                  <a:solidFill>
                    <a:schemeClr val="tx1"/>
                  </a:solidFill>
                </a:rPr>
                <a:t>IFNL1</a:t>
              </a:r>
            </a:p>
            <a:p>
              <a:r>
                <a:rPr lang="en-US" sz="900" i="1" dirty="0">
                  <a:solidFill>
                    <a:schemeClr val="tx1"/>
                  </a:solidFill>
                </a:rPr>
                <a:t>PDGFD</a:t>
              </a:r>
            </a:p>
            <a:p>
              <a:r>
                <a:rPr lang="en-US" sz="900" i="1" dirty="0">
                  <a:solidFill>
                    <a:schemeClr val="tx1"/>
                  </a:solidFill>
                </a:rPr>
                <a:t>IL12A</a:t>
              </a:r>
            </a:p>
            <a:p>
              <a:r>
                <a:rPr lang="en-US" sz="900" i="1" dirty="0">
                  <a:solidFill>
                    <a:schemeClr val="tx1"/>
                  </a:solidFill>
                </a:rPr>
                <a:t>CCL4L2</a:t>
              </a:r>
            </a:p>
            <a:p>
              <a:r>
                <a:rPr lang="en-US" sz="900" i="1" dirty="0">
                  <a:solidFill>
                    <a:schemeClr val="tx1"/>
                  </a:solidFill>
                </a:rPr>
                <a:t>ADAMTS10</a:t>
              </a:r>
            </a:p>
            <a:p>
              <a:r>
                <a:rPr lang="en-US" sz="900" i="1" dirty="0">
                  <a:solidFill>
                    <a:schemeClr val="tx1"/>
                  </a:solidFill>
                </a:rPr>
                <a:t>IL15</a:t>
              </a:r>
            </a:p>
            <a:p>
              <a:r>
                <a:rPr lang="en-US" sz="900" i="1" dirty="0">
                  <a:solidFill>
                    <a:schemeClr val="tx1"/>
                  </a:solidFill>
                </a:rPr>
                <a:t>CCL3</a:t>
              </a:r>
            </a:p>
            <a:p>
              <a:r>
                <a:rPr lang="en-US" sz="900" i="1" dirty="0">
                  <a:solidFill>
                    <a:schemeClr val="tx1"/>
                  </a:solidFill>
                </a:rPr>
                <a:t>MMP24OS</a:t>
              </a:r>
            </a:p>
            <a:p>
              <a:r>
                <a:rPr lang="en-US" sz="900" i="1" dirty="0">
                  <a:solidFill>
                    <a:schemeClr val="tx1"/>
                  </a:solidFill>
                </a:rPr>
                <a:t>IFNG</a:t>
              </a:r>
            </a:p>
            <a:p>
              <a:r>
                <a:rPr lang="en-US" sz="900" b="1" i="1" dirty="0">
                  <a:solidFill>
                    <a:schemeClr val="tx1"/>
                  </a:solidFill>
                </a:rPr>
                <a:t>TGFB1</a:t>
              </a:r>
            </a:p>
            <a:p>
              <a:r>
                <a:rPr lang="en-US" sz="900" i="1" dirty="0">
                  <a:solidFill>
                    <a:schemeClr val="tx1"/>
                  </a:solidFill>
                </a:rPr>
                <a:t>MMP25-AS1</a:t>
              </a:r>
            </a:p>
            <a:p>
              <a:r>
                <a:rPr lang="en-US" sz="900" i="1" dirty="0">
                  <a:solidFill>
                    <a:schemeClr val="tx1"/>
                  </a:solidFill>
                </a:rPr>
                <a:t>CCL5</a:t>
              </a:r>
            </a:p>
            <a:p>
              <a:r>
                <a:rPr lang="en-US" sz="900" b="1" i="1" dirty="0">
                  <a:solidFill>
                    <a:schemeClr val="tx1"/>
                  </a:solidFill>
                </a:rPr>
                <a:t>TNFAIP1</a:t>
              </a:r>
            </a:p>
            <a:p>
              <a:r>
                <a:rPr lang="en-US" sz="900" i="1" dirty="0">
                  <a:solidFill>
                    <a:schemeClr val="tx1"/>
                  </a:solidFill>
                </a:rPr>
                <a:t>TNFSF9</a:t>
              </a:r>
            </a:p>
            <a:p>
              <a:r>
                <a:rPr lang="en-US" sz="900" i="1" dirty="0">
                  <a:solidFill>
                    <a:schemeClr val="tx1"/>
                  </a:solidFill>
                </a:rPr>
                <a:t>ADAMTS17</a:t>
              </a:r>
            </a:p>
            <a:p>
              <a:r>
                <a:rPr lang="en-US" sz="900" b="1" i="1" dirty="0">
                  <a:solidFill>
                    <a:schemeClr val="tx1"/>
                  </a:solidFill>
                </a:rPr>
                <a:t>NOTCH1</a:t>
              </a:r>
            </a:p>
            <a:p>
              <a:r>
                <a:rPr lang="en-US" sz="900" i="1" dirty="0">
                  <a:solidFill>
                    <a:schemeClr val="tx1"/>
                  </a:solidFill>
                </a:rPr>
                <a:t>NOTCH2</a:t>
              </a:r>
            </a:p>
            <a:p>
              <a:r>
                <a:rPr lang="en-US" sz="900" b="1" i="1" dirty="0">
                  <a:solidFill>
                    <a:schemeClr val="tx1"/>
                  </a:solidFill>
                </a:rPr>
                <a:t>ADAMTSL4</a:t>
              </a:r>
            </a:p>
            <a:p>
              <a:r>
                <a:rPr lang="en-US" sz="900" i="1" dirty="0">
                  <a:solidFill>
                    <a:schemeClr val="tx1"/>
                  </a:solidFill>
                </a:rPr>
                <a:t>CXCL16</a:t>
              </a:r>
            </a:p>
            <a:p>
              <a:r>
                <a:rPr lang="en-US" sz="900" b="1" i="1" dirty="0">
                  <a:solidFill>
                    <a:schemeClr val="tx1"/>
                  </a:solidFill>
                </a:rPr>
                <a:t>CCL20</a:t>
              </a:r>
            </a:p>
            <a:p>
              <a:r>
                <a:rPr lang="en-US" sz="900" i="1" dirty="0">
                  <a:solidFill>
                    <a:schemeClr val="tx1"/>
                  </a:solidFill>
                </a:rPr>
                <a:t>TNFSF14</a:t>
              </a:r>
            </a:p>
            <a:p>
              <a:r>
                <a:rPr lang="en-US" sz="900" i="1" dirty="0">
                  <a:solidFill>
                    <a:schemeClr val="tx1"/>
                  </a:solidFill>
                </a:rPr>
                <a:t>IMMP1L</a:t>
              </a:r>
            </a:p>
            <a:p>
              <a:r>
                <a:rPr lang="en-US" sz="900" i="1" dirty="0">
                  <a:solidFill>
                    <a:schemeClr val="tx1"/>
                  </a:solidFill>
                </a:rPr>
                <a:t>TGFA</a:t>
              </a:r>
            </a:p>
            <a:p>
              <a:r>
                <a:rPr lang="en-US" sz="900" i="1" dirty="0">
                  <a:solidFill>
                    <a:schemeClr val="tx1"/>
                  </a:solidFill>
                </a:rPr>
                <a:t>TNFAIP8L2</a:t>
              </a:r>
            </a:p>
            <a:p>
              <a:r>
                <a:rPr lang="en-US" sz="900" i="1" dirty="0">
                  <a:solidFill>
                    <a:schemeClr val="tx1"/>
                  </a:solidFill>
                </a:rPr>
                <a:t>IL18BP</a:t>
              </a:r>
            </a:p>
            <a:p>
              <a:r>
                <a:rPr lang="en-US" sz="900" i="1" dirty="0">
                  <a:solidFill>
                    <a:schemeClr val="tx1"/>
                  </a:solidFill>
                </a:rPr>
                <a:t>XCL1</a:t>
              </a:r>
            </a:p>
            <a:p>
              <a:r>
                <a:rPr lang="en-US" sz="900" i="1" dirty="0">
                  <a:solidFill>
                    <a:schemeClr val="tx1"/>
                  </a:solidFill>
                </a:rPr>
                <a:t>ADAMTS1</a:t>
              </a:r>
            </a:p>
          </p:txBody>
        </p:sp>
      </p:grpSp>
      <p:grpSp>
        <p:nvGrpSpPr>
          <p:cNvPr id="786" name="Group 785">
            <a:extLst>
              <a:ext uri="{FF2B5EF4-FFF2-40B4-BE49-F238E27FC236}">
                <a16:creationId xmlns:a16="http://schemas.microsoft.com/office/drawing/2014/main" id="{3E7EFD5F-7F1E-1A32-CCF8-498365BC9D79}"/>
              </a:ext>
            </a:extLst>
          </p:cNvPr>
          <p:cNvGrpSpPr/>
          <p:nvPr/>
        </p:nvGrpSpPr>
        <p:grpSpPr>
          <a:xfrm>
            <a:off x="3216977" y="6519507"/>
            <a:ext cx="4410574" cy="2299782"/>
            <a:chOff x="3173309" y="4372845"/>
            <a:chExt cx="4410574" cy="2299782"/>
          </a:xfrm>
        </p:grpSpPr>
        <p:grpSp>
          <p:nvGrpSpPr>
            <p:cNvPr id="854" name="Group 853">
              <a:extLst>
                <a:ext uri="{FF2B5EF4-FFF2-40B4-BE49-F238E27FC236}">
                  <a16:creationId xmlns:a16="http://schemas.microsoft.com/office/drawing/2014/main" id="{EB49181A-5881-EE48-E2C1-E525E8946915}"/>
                </a:ext>
              </a:extLst>
            </p:cNvPr>
            <p:cNvGrpSpPr/>
            <p:nvPr/>
          </p:nvGrpSpPr>
          <p:grpSpPr>
            <a:xfrm>
              <a:off x="3173309" y="4372845"/>
              <a:ext cx="4410574" cy="2299782"/>
              <a:chOff x="2912566" y="4870025"/>
              <a:chExt cx="4410574" cy="2299782"/>
            </a:xfrm>
          </p:grpSpPr>
          <p:sp>
            <p:nvSpPr>
              <p:cNvPr id="855" name="Google Shape;527;p4">
                <a:extLst>
                  <a:ext uri="{FF2B5EF4-FFF2-40B4-BE49-F238E27FC236}">
                    <a16:creationId xmlns:a16="http://schemas.microsoft.com/office/drawing/2014/main" id="{9E054D82-2D1C-ACDF-E79C-62D88E125D76}"/>
                  </a:ext>
                </a:extLst>
              </p:cNvPr>
              <p:cNvSpPr/>
              <p:nvPr/>
            </p:nvSpPr>
            <p:spPr>
              <a:xfrm>
                <a:off x="2912566" y="4874374"/>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3158487" y="4870025"/>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57" name="Picture 856" descr="A screenshot of a computer screen&#10;&#10;Description automatically generated">
                <a:extLst>
                  <a:ext uri="{FF2B5EF4-FFF2-40B4-BE49-F238E27FC236}">
                    <a16:creationId xmlns:a16="http://schemas.microsoft.com/office/drawing/2014/main" id="{79D035C1-E664-C37E-6841-2C9A21FDBB18}"/>
                  </a:ext>
                </a:extLst>
              </p:cNvPr>
              <p:cNvPicPr>
                <a:picLocks noChangeAspect="1"/>
              </p:cNvPicPr>
              <p:nvPr/>
            </p:nvPicPr>
            <p:blipFill rotWithShape="1">
              <a:blip r:embed="rId9"/>
              <a:srcRect t="11985" r="55269" b="26539"/>
              <a:stretch/>
            </p:blipFill>
            <p:spPr>
              <a:xfrm>
                <a:off x="3569048" y="5198570"/>
                <a:ext cx="3102005" cy="1337218"/>
              </a:xfrm>
              <a:prstGeom prst="rect">
                <a:avLst/>
              </a:prstGeom>
            </p:spPr>
          </p:pic>
          <p:grpSp>
            <p:nvGrpSpPr>
              <p:cNvPr id="858" name="Group 857">
                <a:extLst>
                  <a:ext uri="{FF2B5EF4-FFF2-40B4-BE49-F238E27FC236}">
                    <a16:creationId xmlns:a16="http://schemas.microsoft.com/office/drawing/2014/main" id="{EF400EDE-A939-2646-879F-B2093C092919}"/>
                  </a:ext>
                </a:extLst>
              </p:cNvPr>
              <p:cNvGrpSpPr/>
              <p:nvPr/>
            </p:nvGrpSpPr>
            <p:grpSpPr>
              <a:xfrm>
                <a:off x="4327344" y="6587473"/>
                <a:ext cx="1661868" cy="582334"/>
                <a:chOff x="4515993" y="7510976"/>
                <a:chExt cx="1661868" cy="582334"/>
              </a:xfrm>
            </p:grpSpPr>
            <p:sp>
              <p:nvSpPr>
                <p:cNvPr id="862" name="Google Shape;394;p2">
                  <a:extLst>
                    <a:ext uri="{FF2B5EF4-FFF2-40B4-BE49-F238E27FC236}">
                      <a16:creationId xmlns:a16="http://schemas.microsoft.com/office/drawing/2014/main" id="{B0577CC9-973F-C0A8-0384-083D564E1474}"/>
                    </a:ext>
                  </a:extLst>
                </p:cNvPr>
                <p:cNvSpPr txBox="1"/>
                <p:nvPr/>
              </p:nvSpPr>
              <p:spPr>
                <a:xfrm>
                  <a:off x="5001068" y="7862478"/>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3" name="Google Shape;395;p2">
                  <a:extLst>
                    <a:ext uri="{FF2B5EF4-FFF2-40B4-BE49-F238E27FC236}">
                      <a16:creationId xmlns:a16="http://schemas.microsoft.com/office/drawing/2014/main" id="{C6B0F0E4-8B2B-8AF3-F77B-35B7E85C76C4}"/>
                    </a:ext>
                  </a:extLst>
                </p:cNvPr>
                <p:cNvSpPr txBox="1"/>
                <p:nvPr/>
              </p:nvSpPr>
              <p:spPr>
                <a:xfrm>
                  <a:off x="4591422" y="7862478"/>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4" name="Google Shape;396;p2">
                  <a:extLst>
                    <a:ext uri="{FF2B5EF4-FFF2-40B4-BE49-F238E27FC236}">
                      <a16:creationId xmlns:a16="http://schemas.microsoft.com/office/drawing/2014/main" id="{53DAC5C7-1258-34D3-69EC-22B1C9454CC6}"/>
                    </a:ext>
                  </a:extLst>
                </p:cNvPr>
                <p:cNvSpPr txBox="1"/>
                <p:nvPr/>
              </p:nvSpPr>
              <p:spPr>
                <a:xfrm>
                  <a:off x="4515993" y="7510976"/>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5" name="Google Shape;397;p2">
                  <a:extLst>
                    <a:ext uri="{FF2B5EF4-FFF2-40B4-BE49-F238E27FC236}">
                      <a16:creationId xmlns:a16="http://schemas.microsoft.com/office/drawing/2014/main" id="{99D9412D-D1BA-FA22-EE5B-220F5D1DFA49}"/>
                    </a:ext>
                  </a:extLst>
                </p:cNvPr>
                <p:cNvSpPr txBox="1"/>
                <p:nvPr/>
              </p:nvSpPr>
              <p:spPr>
                <a:xfrm>
                  <a:off x="5410714" y="7862478"/>
                  <a:ext cx="26113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66" name="Google Shape;398;p2">
                  <a:extLst>
                    <a:ext uri="{FF2B5EF4-FFF2-40B4-BE49-F238E27FC236}">
                      <a16:creationId xmlns:a16="http://schemas.microsoft.com/office/drawing/2014/main" id="{5F0543F6-9F45-71F3-0189-9B559CB3AD74}"/>
                    </a:ext>
                  </a:extLst>
                </p:cNvPr>
                <p:cNvPicPr preferRelativeResize="0"/>
                <p:nvPr/>
              </p:nvPicPr>
              <p:blipFill rotWithShape="1">
                <a:blip r:embed="rId5">
                  <a:alphaModFix/>
                </a:blip>
                <a:srcRect/>
                <a:stretch/>
              </p:blipFill>
              <p:spPr>
                <a:xfrm rot="5400000">
                  <a:off x="5278911" y="7210124"/>
                  <a:ext cx="122112" cy="1182596"/>
                </a:xfrm>
                <a:prstGeom prst="rect">
                  <a:avLst/>
                </a:prstGeom>
                <a:noFill/>
                <a:ln>
                  <a:noFill/>
                </a:ln>
              </p:spPr>
            </p:pic>
            <p:sp>
              <p:nvSpPr>
                <p:cNvPr id="867" name="Google Shape;397;p2">
                  <a:extLst>
                    <a:ext uri="{FF2B5EF4-FFF2-40B4-BE49-F238E27FC236}">
                      <a16:creationId xmlns:a16="http://schemas.microsoft.com/office/drawing/2014/main" id="{968F1F00-765D-29A4-5FC3-63649DEAD8B5}"/>
                    </a:ext>
                  </a:extLst>
                </p:cNvPr>
                <p:cNvSpPr txBox="1"/>
                <p:nvPr/>
              </p:nvSpPr>
              <p:spPr>
                <a:xfrm>
                  <a:off x="5741413" y="786247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60" name="Google Shape;453;p3">
                <a:extLst>
                  <a:ext uri="{FF2B5EF4-FFF2-40B4-BE49-F238E27FC236}">
                    <a16:creationId xmlns:a16="http://schemas.microsoft.com/office/drawing/2014/main" id="{FEC59CC5-CAB3-8237-980B-3086A40B1BE2}"/>
                  </a:ext>
                </a:extLst>
              </p:cNvPr>
              <p:cNvSpPr txBox="1"/>
              <p:nvPr/>
            </p:nvSpPr>
            <p:spPr>
              <a:xfrm>
                <a:off x="3524165" y="5233867"/>
                <a:ext cx="3245447" cy="1738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3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a:t>
                </a:r>
                <a:endParaRPr sz="53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1" name="TextBox 860">
                <a:extLst>
                  <a:ext uri="{FF2B5EF4-FFF2-40B4-BE49-F238E27FC236}">
                    <a16:creationId xmlns:a16="http://schemas.microsoft.com/office/drawing/2014/main" id="{1EF63D43-7372-CEC6-58EE-7DE0E651824D}"/>
                  </a:ext>
                </a:extLst>
              </p:cNvPr>
              <p:cNvSpPr txBox="1"/>
              <p:nvPr/>
            </p:nvSpPr>
            <p:spPr>
              <a:xfrm>
                <a:off x="6590247" y="5299329"/>
                <a:ext cx="732893" cy="1015663"/>
              </a:xfrm>
              <a:prstGeom prst="rect">
                <a:avLst/>
              </a:prstGeom>
              <a:noFill/>
            </p:spPr>
            <p:txBody>
              <a:bodyPr wrap="none" rtlCol="0">
                <a:spAutoFit/>
              </a:bodyPr>
              <a:lstStyle/>
              <a:p>
                <a:r>
                  <a:rPr lang="en-US" sz="750" dirty="0"/>
                  <a:t>B cell</a:t>
                </a:r>
              </a:p>
              <a:p>
                <a:r>
                  <a:rPr lang="en-US" sz="750" dirty="0"/>
                  <a:t>CD4 T Naive</a:t>
                </a:r>
              </a:p>
              <a:p>
                <a:r>
                  <a:rPr lang="en-US" sz="750" dirty="0"/>
                  <a:t>CD4 TCM</a:t>
                </a:r>
              </a:p>
              <a:p>
                <a:r>
                  <a:rPr lang="en-US" sz="750" dirty="0"/>
                  <a:t>CD8 T Naive</a:t>
                </a:r>
              </a:p>
              <a:p>
                <a:r>
                  <a:rPr lang="en-US" sz="750" dirty="0"/>
                  <a:t>CD8 TEM</a:t>
                </a:r>
              </a:p>
              <a:p>
                <a:r>
                  <a:rPr lang="en-US" sz="750" dirty="0"/>
                  <a:t>Monocytes</a:t>
                </a:r>
              </a:p>
              <a:p>
                <a:r>
                  <a:rPr lang="en-US" sz="750" dirty="0"/>
                  <a:t>NK cell</a:t>
                </a:r>
              </a:p>
              <a:p>
                <a:r>
                  <a:rPr lang="en-US" sz="750" dirty="0"/>
                  <a:t>Treg</a:t>
                </a:r>
              </a:p>
            </p:txBody>
          </p:sp>
        </p:grpSp>
        <p:pic>
          <p:nvPicPr>
            <p:cNvPr id="782" name="Picture 781" descr="A grid of squares with different colored squares&#10;&#10;Description automatically generated with medium confidence">
              <a:extLst>
                <a:ext uri="{FF2B5EF4-FFF2-40B4-BE49-F238E27FC236}">
                  <a16:creationId xmlns:a16="http://schemas.microsoft.com/office/drawing/2014/main" id="{5524944E-F555-189A-F394-8452DAC85B70}"/>
                </a:ext>
              </a:extLst>
            </p:cNvPr>
            <p:cNvPicPr>
              <a:picLocks noChangeAspect="1"/>
            </p:cNvPicPr>
            <p:nvPr/>
          </p:nvPicPr>
          <p:blipFill>
            <a:blip r:embed="rId10"/>
            <a:srcRect t="12786" r="56004"/>
            <a:stretch/>
          </p:blipFill>
          <p:spPr>
            <a:xfrm>
              <a:off x="3335942" y="4685012"/>
              <a:ext cx="3593567" cy="1378436"/>
            </a:xfrm>
            <a:prstGeom prst="rect">
              <a:avLst/>
            </a:prstGeom>
          </p:spPr>
        </p:pic>
      </p:grpSp>
      <p:grpSp>
        <p:nvGrpSpPr>
          <p:cNvPr id="23" name="Group 22">
            <a:extLst>
              <a:ext uri="{FF2B5EF4-FFF2-40B4-BE49-F238E27FC236}">
                <a16:creationId xmlns:a16="http://schemas.microsoft.com/office/drawing/2014/main" id="{4E4C9C5D-0B98-6C85-DE40-5E949494B161}"/>
              </a:ext>
            </a:extLst>
          </p:cNvPr>
          <p:cNvGrpSpPr/>
          <p:nvPr/>
        </p:nvGrpSpPr>
        <p:grpSpPr>
          <a:xfrm>
            <a:off x="240631" y="479489"/>
            <a:ext cx="3916262" cy="2284600"/>
            <a:chOff x="3570060" y="458018"/>
            <a:chExt cx="3916262" cy="2284600"/>
          </a:xfrm>
        </p:grpSpPr>
        <p:grpSp>
          <p:nvGrpSpPr>
            <p:cNvPr id="29" name="Group 28">
              <a:extLst>
                <a:ext uri="{FF2B5EF4-FFF2-40B4-BE49-F238E27FC236}">
                  <a16:creationId xmlns:a16="http://schemas.microsoft.com/office/drawing/2014/main" id="{CDC78FDF-424C-28AF-BD93-58E4E0BC41B1}"/>
                </a:ext>
              </a:extLst>
            </p:cNvPr>
            <p:cNvGrpSpPr/>
            <p:nvPr/>
          </p:nvGrpSpPr>
          <p:grpSpPr>
            <a:xfrm>
              <a:off x="3570060" y="458018"/>
              <a:ext cx="3916262" cy="2284600"/>
              <a:chOff x="3570060" y="458018"/>
              <a:chExt cx="3916262" cy="2284600"/>
            </a:xfrm>
          </p:grpSpPr>
          <p:grpSp>
            <p:nvGrpSpPr>
              <p:cNvPr id="794" name="Group 793">
                <a:extLst>
                  <a:ext uri="{FF2B5EF4-FFF2-40B4-BE49-F238E27FC236}">
                    <a16:creationId xmlns:a16="http://schemas.microsoft.com/office/drawing/2014/main" id="{E993990D-52CE-A96B-B3AB-56641FB972E2}"/>
                  </a:ext>
                </a:extLst>
              </p:cNvPr>
              <p:cNvGrpSpPr/>
              <p:nvPr/>
            </p:nvGrpSpPr>
            <p:grpSpPr>
              <a:xfrm>
                <a:off x="3570060" y="458018"/>
                <a:ext cx="2996463" cy="247456"/>
                <a:chOff x="80653" y="5115196"/>
                <a:chExt cx="2996463"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312575" y="5115196"/>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95" name="TextBox 794">
                <a:extLst>
                  <a:ext uri="{FF2B5EF4-FFF2-40B4-BE49-F238E27FC236}">
                    <a16:creationId xmlns:a16="http://schemas.microsoft.com/office/drawing/2014/main" id="{398CEB10-070F-58AB-2414-B85A5E40C09B}"/>
                  </a:ext>
                </a:extLst>
              </p:cNvPr>
              <p:cNvSpPr txBox="1"/>
              <p:nvPr/>
            </p:nvSpPr>
            <p:spPr>
              <a:xfrm>
                <a:off x="4816629" y="2511786"/>
                <a:ext cx="1274708" cy="230832"/>
              </a:xfrm>
              <a:prstGeom prst="rect">
                <a:avLst/>
              </a:prstGeom>
              <a:noFill/>
            </p:spPr>
            <p:txBody>
              <a:bodyPr wrap="non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4066196" y="2335542"/>
                <a:ext cx="248786"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4860561" y="2335542"/>
                <a:ext cx="312906"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5694189" y="2335542"/>
                <a:ext cx="312906"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6530081" y="2335542"/>
                <a:ext cx="312906"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3750644" y="671846"/>
                <a:ext cx="344966" cy="1740798"/>
              </a:xfrm>
              <a:prstGeom prst="rect">
                <a:avLst/>
              </a:prstGeom>
              <a:noFill/>
            </p:spPr>
            <p:txBody>
              <a:bodyPr wrap="none" rtlCol="0">
                <a:spAutoFit/>
              </a:bodyPr>
              <a:lstStyle/>
              <a:p>
                <a:pPr>
                  <a:lnSpc>
                    <a:spcPts val="2230"/>
                  </a:lnSpc>
                </a:pPr>
                <a:r>
                  <a:rPr lang="en-US" sz="900" dirty="0"/>
                  <a:t>1.0</a:t>
                </a:r>
              </a:p>
              <a:p>
                <a:pPr>
                  <a:lnSpc>
                    <a:spcPts val="2230"/>
                  </a:lnSpc>
                </a:pPr>
                <a:r>
                  <a:rPr lang="en-US" sz="900" dirty="0"/>
                  <a:t>0.9</a:t>
                </a:r>
              </a:p>
              <a:p>
                <a:pPr>
                  <a:lnSpc>
                    <a:spcPts val="2230"/>
                  </a:lnSpc>
                </a:pPr>
                <a:r>
                  <a:rPr lang="en-US" sz="900" dirty="0"/>
                  <a:t>0.8</a:t>
                </a:r>
              </a:p>
              <a:p>
                <a:pPr>
                  <a:lnSpc>
                    <a:spcPts val="2230"/>
                  </a:lnSpc>
                </a:pPr>
                <a:r>
                  <a:rPr lang="en-US" sz="900" dirty="0"/>
                  <a:t>0.7</a:t>
                </a:r>
              </a:p>
              <a:p>
                <a:pPr>
                  <a:lnSpc>
                    <a:spcPts val="2230"/>
                  </a:lnSpc>
                </a:pPr>
                <a:r>
                  <a:rPr lang="en-US" sz="900" dirty="0"/>
                  <a:t>0.6</a:t>
                </a:r>
              </a:p>
              <a:p>
                <a:pPr>
                  <a:lnSpc>
                    <a:spcPts val="22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2753452" y="1516979"/>
                <a:ext cx="1922321" cy="230832"/>
              </a:xfrm>
              <a:prstGeom prst="rect">
                <a:avLst/>
              </a:prstGeom>
              <a:noFill/>
            </p:spPr>
            <p:txBody>
              <a:bodyPr wrap="none" rtlCol="0">
                <a:spAutoFit/>
              </a:bodyPr>
              <a:lstStyle/>
              <a:p>
                <a:r>
                  <a:rPr lang="en-US" sz="900" dirty="0"/>
                  <a:t>Mean +/ SD Accuracy (k=100 CV)</a:t>
                </a:r>
              </a:p>
            </p:txBody>
          </p:sp>
          <p:sp>
            <p:nvSpPr>
              <p:cNvPr id="833" name="TextBox 832">
                <a:extLst>
                  <a:ext uri="{FF2B5EF4-FFF2-40B4-BE49-F238E27FC236}">
                    <a16:creationId xmlns:a16="http://schemas.microsoft.com/office/drawing/2014/main" id="{61114488-2CC0-8D87-6DFD-73E7016D423F}"/>
                  </a:ext>
                </a:extLst>
              </p:cNvPr>
              <p:cNvSpPr txBox="1"/>
              <p:nvPr/>
            </p:nvSpPr>
            <p:spPr>
              <a:xfrm>
                <a:off x="7077236" y="1465096"/>
                <a:ext cx="40908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6901429" y="1295196"/>
                <a:ext cx="505267" cy="230832"/>
              </a:xfrm>
              <a:prstGeom prst="rect">
                <a:avLst/>
              </a:prstGeom>
              <a:noFill/>
            </p:spPr>
            <p:txBody>
              <a:bodyPr wrap="none" rtlCol="0">
                <a:spAutoFit/>
              </a:bodyPr>
              <a:lstStyle/>
              <a:p>
                <a:r>
                  <a:rPr lang="en-US" sz="900" dirty="0"/>
                  <a:t>Group</a:t>
                </a:r>
              </a:p>
            </p:txBody>
          </p:sp>
        </p:grpSp>
        <p:grpSp>
          <p:nvGrpSpPr>
            <p:cNvPr id="39" name="Group 38">
              <a:extLst>
                <a:ext uri="{FF2B5EF4-FFF2-40B4-BE49-F238E27FC236}">
                  <a16:creationId xmlns:a16="http://schemas.microsoft.com/office/drawing/2014/main" id="{729D4962-73B7-357E-C3F6-A12BD3A760C6}"/>
                </a:ext>
              </a:extLst>
            </p:cNvPr>
            <p:cNvGrpSpPr/>
            <p:nvPr/>
          </p:nvGrpSpPr>
          <p:grpSpPr>
            <a:xfrm>
              <a:off x="6970826" y="1578300"/>
              <a:ext cx="148234"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6970826" y="1717484"/>
              <a:ext cx="148234"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837" name="Picture 836" descr="A graph showing the number of predictors&#10;&#10;Description automatically generated">
            <a:extLst>
              <a:ext uri="{FF2B5EF4-FFF2-40B4-BE49-F238E27FC236}">
                <a16:creationId xmlns:a16="http://schemas.microsoft.com/office/drawing/2014/main" id="{B08D59CA-249C-F4BB-C25E-793E5DC87F0C}"/>
              </a:ext>
            </a:extLst>
          </p:cNvPr>
          <p:cNvPicPr>
            <a:picLocks noChangeAspect="1"/>
          </p:cNvPicPr>
          <p:nvPr/>
        </p:nvPicPr>
        <p:blipFill>
          <a:blip r:embed="rId11"/>
          <a:srcRect l="4997" r="11696" b="9478"/>
          <a:stretch/>
        </p:blipFill>
        <p:spPr>
          <a:xfrm>
            <a:off x="716369" y="803568"/>
            <a:ext cx="2912274" cy="15822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S6 unsupervised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21" name="Google Shape;821;p9"/>
          <p:cNvGrpSpPr/>
          <p:nvPr/>
        </p:nvGrpSpPr>
        <p:grpSpPr>
          <a:xfrm>
            <a:off x="354432" y="377360"/>
            <a:ext cx="2542533" cy="247496"/>
            <a:chOff x="-19601" y="295135"/>
            <a:chExt cx="2542533" cy="247496"/>
          </a:xfrm>
        </p:grpSpPr>
        <p:sp>
          <p:nvSpPr>
            <p:cNvPr id="822" name="Google Shape;822;p9"/>
            <p:cNvSpPr/>
            <p:nvPr/>
          </p:nvSpPr>
          <p:spPr>
            <a:xfrm>
              <a:off x="-19601" y="29641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23" name="Google Shape;823;p9"/>
            <p:cNvSpPr txBox="1"/>
            <p:nvPr/>
          </p:nvSpPr>
          <p:spPr>
            <a:xfrm>
              <a:off x="282171" y="295135"/>
              <a:ext cx="224076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24" name="Google Shape;824;p9"/>
          <p:cNvGrpSpPr/>
          <p:nvPr/>
        </p:nvGrpSpPr>
        <p:grpSpPr>
          <a:xfrm>
            <a:off x="263093" y="3950492"/>
            <a:ext cx="4088534" cy="251564"/>
            <a:chOff x="2710423" y="3545713"/>
            <a:chExt cx="3532662" cy="217362"/>
          </a:xfrm>
        </p:grpSpPr>
        <p:sp>
          <p:nvSpPr>
            <p:cNvPr id="828" name="Google Shape;828;p9"/>
            <p:cNvSpPr/>
            <p:nvPr/>
          </p:nvSpPr>
          <p:spPr>
            <a:xfrm>
              <a:off x="2710423"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29" name="Google Shape;829;p9"/>
            <p:cNvSpPr txBox="1"/>
            <p:nvPr/>
          </p:nvSpPr>
          <p:spPr>
            <a:xfrm>
              <a:off x="3048042"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35" name="Google Shape;835;p9"/>
          <p:cNvGrpSpPr/>
          <p:nvPr/>
        </p:nvGrpSpPr>
        <p:grpSpPr>
          <a:xfrm>
            <a:off x="5453834" y="2288002"/>
            <a:ext cx="1745333" cy="562763"/>
            <a:chOff x="1550420" y="5824716"/>
            <a:chExt cx="1745333" cy="562763"/>
          </a:xfrm>
        </p:grpSpPr>
        <p:sp>
          <p:nvSpPr>
            <p:cNvPr id="836" name="Google Shape;836;p9"/>
            <p:cNvSpPr txBox="1"/>
            <p:nvPr/>
          </p:nvSpPr>
          <p:spPr>
            <a:xfrm>
              <a:off x="1559720"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37" name="Google Shape;837;p9"/>
            <p:cNvSpPr txBox="1"/>
            <p:nvPr/>
          </p:nvSpPr>
          <p:spPr>
            <a:xfrm>
              <a:off x="2012118"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38" name="Google Shape;838;p9"/>
            <p:cNvSpPr txBox="1"/>
            <p:nvPr/>
          </p:nvSpPr>
          <p:spPr>
            <a:xfrm>
              <a:off x="2464516"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39" name="Google Shape;839;p9"/>
            <p:cNvSpPr txBox="1"/>
            <p:nvPr/>
          </p:nvSpPr>
          <p:spPr>
            <a:xfrm>
              <a:off x="2916915" y="6156647"/>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40" name="Google Shape;840;p9"/>
            <p:cNvSpPr txBox="1"/>
            <p:nvPr/>
          </p:nvSpPr>
          <p:spPr>
            <a:xfrm>
              <a:off x="1550420" y="5824716"/>
              <a:ext cx="174533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841" name="Google Shape;841;p9"/>
            <p:cNvPicPr preferRelativeResize="0"/>
            <p:nvPr/>
          </p:nvPicPr>
          <p:blipFill rotWithShape="1">
            <a:blip r:embed="rId3">
              <a:alphaModFix/>
            </a:blip>
            <a:srcRect l="14942"/>
            <a:stretch/>
          </p:blipFill>
          <p:spPr>
            <a:xfrm rot="5400000">
              <a:off x="2280369" y="5420337"/>
              <a:ext cx="131696" cy="1417320"/>
            </a:xfrm>
            <a:prstGeom prst="rect">
              <a:avLst/>
            </a:prstGeom>
            <a:noFill/>
            <a:ln>
              <a:noFill/>
            </a:ln>
          </p:spPr>
        </p:pic>
      </p:grpSp>
      <p:grpSp>
        <p:nvGrpSpPr>
          <p:cNvPr id="843" name="Google Shape;843;p9"/>
          <p:cNvGrpSpPr/>
          <p:nvPr/>
        </p:nvGrpSpPr>
        <p:grpSpPr>
          <a:xfrm>
            <a:off x="4264043" y="3964538"/>
            <a:ext cx="3990869" cy="249597"/>
            <a:chOff x="4270610" y="3801945"/>
            <a:chExt cx="3001892" cy="249597"/>
          </a:xfrm>
        </p:grpSpPr>
        <p:sp>
          <p:nvSpPr>
            <p:cNvPr id="844" name="Google Shape;844;p9"/>
            <p:cNvSpPr/>
            <p:nvPr/>
          </p:nvSpPr>
          <p:spPr>
            <a:xfrm>
              <a:off x="4270610" y="3805321"/>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845" name="Google Shape;845;p9"/>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 name="Google Shape;706;p6">
            <a:extLst>
              <a:ext uri="{FF2B5EF4-FFF2-40B4-BE49-F238E27FC236}">
                <a16:creationId xmlns:a16="http://schemas.microsoft.com/office/drawing/2014/main" id="{EA606926-076F-0D37-6426-9C2E4BF3E1A6}"/>
              </a:ext>
            </a:extLst>
          </p:cNvPr>
          <p:cNvSpPr txBox="1"/>
          <p:nvPr/>
        </p:nvSpPr>
        <p:spPr>
          <a:xfrm>
            <a:off x="5306813" y="1108295"/>
            <a:ext cx="113408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Disease group</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 name="Google Shape;707;p6">
            <a:extLst>
              <a:ext uri="{FF2B5EF4-FFF2-40B4-BE49-F238E27FC236}">
                <a16:creationId xmlns:a16="http://schemas.microsoft.com/office/drawing/2014/main" id="{D1197605-8121-1E4D-932E-8DE0B358F233}"/>
              </a:ext>
            </a:extLst>
          </p:cNvPr>
          <p:cNvSpPr txBox="1"/>
          <p:nvPr/>
        </p:nvSpPr>
        <p:spPr>
          <a:xfrm>
            <a:off x="5306813" y="618500"/>
            <a:ext cx="75922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Kmeans </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89" name="Group 788">
            <a:extLst>
              <a:ext uri="{FF2B5EF4-FFF2-40B4-BE49-F238E27FC236}">
                <a16:creationId xmlns:a16="http://schemas.microsoft.com/office/drawing/2014/main" id="{847A6C26-515C-B504-0534-68F04F023C80}"/>
              </a:ext>
            </a:extLst>
          </p:cNvPr>
          <p:cNvGrpSpPr/>
          <p:nvPr/>
        </p:nvGrpSpPr>
        <p:grpSpPr>
          <a:xfrm>
            <a:off x="5608943" y="1937934"/>
            <a:ext cx="1517973" cy="230832"/>
            <a:chOff x="6024373" y="986551"/>
            <a:chExt cx="1517973" cy="230832"/>
          </a:xfrm>
        </p:grpSpPr>
        <p:grpSp>
          <p:nvGrpSpPr>
            <p:cNvPr id="790" name="Google Shape;377;p2">
              <a:extLst>
                <a:ext uri="{FF2B5EF4-FFF2-40B4-BE49-F238E27FC236}">
                  <a16:creationId xmlns:a16="http://schemas.microsoft.com/office/drawing/2014/main" id="{EE4350EE-0CD1-8AB7-DBAA-455579771B8D}"/>
                </a:ext>
              </a:extLst>
            </p:cNvPr>
            <p:cNvGrpSpPr/>
            <p:nvPr/>
          </p:nvGrpSpPr>
          <p:grpSpPr>
            <a:xfrm>
              <a:off x="6426836" y="986551"/>
              <a:ext cx="693019" cy="230832"/>
              <a:chOff x="6310480" y="786300"/>
              <a:chExt cx="693019" cy="230832"/>
            </a:xfrm>
          </p:grpSpPr>
          <p:sp>
            <p:nvSpPr>
              <p:cNvPr id="797" name="Google Shape;378;p2">
                <a:extLst>
                  <a:ext uri="{FF2B5EF4-FFF2-40B4-BE49-F238E27FC236}">
                    <a16:creationId xmlns:a16="http://schemas.microsoft.com/office/drawing/2014/main" id="{193932E6-4D69-5D23-73ED-EFAD33629C15}"/>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798" name="Google Shape;379;p2">
                <a:extLst>
                  <a:ext uri="{FF2B5EF4-FFF2-40B4-BE49-F238E27FC236}">
                    <a16:creationId xmlns:a16="http://schemas.microsoft.com/office/drawing/2014/main" id="{81ACE624-2DFF-2BDE-ED6E-F2D7D6C3D23F}"/>
                  </a:ext>
                </a:extLst>
              </p:cNvPr>
              <p:cNvSpPr txBox="1"/>
              <p:nvPr/>
            </p:nvSpPr>
            <p:spPr>
              <a:xfrm>
                <a:off x="6351238" y="786300"/>
                <a:ext cx="65226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1" name="Group 790">
              <a:extLst>
                <a:ext uri="{FF2B5EF4-FFF2-40B4-BE49-F238E27FC236}">
                  <a16:creationId xmlns:a16="http://schemas.microsoft.com/office/drawing/2014/main" id="{FE911A9C-E5F9-11B6-7C86-CC0B83F341B8}"/>
                </a:ext>
              </a:extLst>
            </p:cNvPr>
            <p:cNvGrpSpPr/>
            <p:nvPr/>
          </p:nvGrpSpPr>
          <p:grpSpPr>
            <a:xfrm>
              <a:off x="6024373" y="986551"/>
              <a:ext cx="713047" cy="230832"/>
              <a:chOff x="5985137" y="1742011"/>
              <a:chExt cx="713047" cy="230832"/>
            </a:xfrm>
          </p:grpSpPr>
          <p:sp>
            <p:nvSpPr>
              <p:cNvPr id="795" name="Google Shape;376;p2">
                <a:extLst>
                  <a:ext uri="{FF2B5EF4-FFF2-40B4-BE49-F238E27FC236}">
                    <a16:creationId xmlns:a16="http://schemas.microsoft.com/office/drawing/2014/main" id="{788DE493-3700-E1D5-EB08-6D8DC30EC76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96" name="Google Shape;380;p2">
                <a:extLst>
                  <a:ext uri="{FF2B5EF4-FFF2-40B4-BE49-F238E27FC236}">
                    <a16:creationId xmlns:a16="http://schemas.microsoft.com/office/drawing/2014/main" id="{B1A7CC2C-80FD-4F9C-E610-FAA25FFE6013}"/>
                  </a:ext>
                </a:extLst>
              </p:cNvPr>
              <p:cNvSpPr txBox="1"/>
              <p:nvPr/>
            </p:nvSpPr>
            <p:spPr>
              <a:xfrm>
                <a:off x="6025895" y="1742011"/>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2" name="Google Shape;381;p2">
              <a:extLst>
                <a:ext uri="{FF2B5EF4-FFF2-40B4-BE49-F238E27FC236}">
                  <a16:creationId xmlns:a16="http://schemas.microsoft.com/office/drawing/2014/main" id="{A5494173-642D-74FD-3AFF-FFD8A91849FA}"/>
                </a:ext>
              </a:extLst>
            </p:cNvPr>
            <p:cNvGrpSpPr/>
            <p:nvPr/>
          </p:nvGrpSpPr>
          <p:grpSpPr>
            <a:xfrm>
              <a:off x="6829299" y="986551"/>
              <a:ext cx="713047" cy="230832"/>
              <a:chOff x="6310480" y="623756"/>
              <a:chExt cx="713047" cy="230832"/>
            </a:xfrm>
          </p:grpSpPr>
          <p:sp>
            <p:nvSpPr>
              <p:cNvPr id="793" name="Google Shape;382;p2">
                <a:extLst>
                  <a:ext uri="{FF2B5EF4-FFF2-40B4-BE49-F238E27FC236}">
                    <a16:creationId xmlns:a16="http://schemas.microsoft.com/office/drawing/2014/main" id="{EACA0E9B-2AEB-0764-CDCE-8EF5443ECAEC}"/>
                  </a:ext>
                </a:extLst>
              </p:cNvPr>
              <p:cNvSpPr txBox="1"/>
              <p:nvPr/>
            </p:nvSpPr>
            <p:spPr>
              <a:xfrm>
                <a:off x="6351238" y="623756"/>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At-Risk</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94" name="Google Shape;383;p2">
                <a:extLst>
                  <a:ext uri="{FF2B5EF4-FFF2-40B4-BE49-F238E27FC236}">
                    <a16:creationId xmlns:a16="http://schemas.microsoft.com/office/drawing/2014/main" id="{2BD7773C-CC8F-30A8-8685-45F008CFE989}"/>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pic>
        <p:nvPicPr>
          <p:cNvPr id="29" name="Picture 28" descr="A close-up of a screen&#10;&#10;Description automatically generated">
            <a:extLst>
              <a:ext uri="{FF2B5EF4-FFF2-40B4-BE49-F238E27FC236}">
                <a16:creationId xmlns:a16="http://schemas.microsoft.com/office/drawing/2014/main" id="{9484B40B-DD39-42B6-D383-95EA73413AA1}"/>
              </a:ext>
            </a:extLst>
          </p:cNvPr>
          <p:cNvPicPr>
            <a:picLocks noChangeAspect="1"/>
          </p:cNvPicPr>
          <p:nvPr/>
        </p:nvPicPr>
        <p:blipFill>
          <a:blip r:embed="rId4"/>
          <a:srcRect t="16913" r="18353"/>
          <a:stretch/>
        </p:blipFill>
        <p:spPr>
          <a:xfrm>
            <a:off x="267800" y="1334952"/>
            <a:ext cx="5086867" cy="2464728"/>
          </a:xfrm>
          <a:prstGeom prst="rect">
            <a:avLst/>
          </a:prstGeom>
        </p:spPr>
      </p:pic>
      <p:pic>
        <p:nvPicPr>
          <p:cNvPr id="30" name="Picture 29" descr="A close-up of a screen&#10;&#10;Description automatically generated">
            <a:extLst>
              <a:ext uri="{FF2B5EF4-FFF2-40B4-BE49-F238E27FC236}">
                <a16:creationId xmlns:a16="http://schemas.microsoft.com/office/drawing/2014/main" id="{270F45D8-527C-36F7-C807-19191D16CF46}"/>
              </a:ext>
            </a:extLst>
          </p:cNvPr>
          <p:cNvPicPr>
            <a:picLocks noChangeAspect="1"/>
          </p:cNvPicPr>
          <p:nvPr/>
        </p:nvPicPr>
        <p:blipFill>
          <a:blip r:embed="rId4"/>
          <a:srcRect t="2380" r="18353" b="82861"/>
          <a:stretch/>
        </p:blipFill>
        <p:spPr>
          <a:xfrm>
            <a:off x="263093" y="654277"/>
            <a:ext cx="5086867" cy="666599"/>
          </a:xfrm>
          <a:prstGeom prst="rect">
            <a:avLst/>
          </a:prstGeom>
        </p:spPr>
      </p:pic>
      <p:sp>
        <p:nvSpPr>
          <p:cNvPr id="37" name="Google Shape;707;p6">
            <a:extLst>
              <a:ext uri="{FF2B5EF4-FFF2-40B4-BE49-F238E27FC236}">
                <a16:creationId xmlns:a16="http://schemas.microsoft.com/office/drawing/2014/main" id="{ACD8642E-B8EC-7484-51A9-C5FF0CC0F10A}"/>
              </a:ext>
            </a:extLst>
          </p:cNvPr>
          <p:cNvSpPr txBox="1"/>
          <p:nvPr/>
        </p:nvSpPr>
        <p:spPr>
          <a:xfrm>
            <a:off x="5306813" y="932532"/>
            <a:ext cx="75922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Cell types </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707;p6">
            <a:extLst>
              <a:ext uri="{FF2B5EF4-FFF2-40B4-BE49-F238E27FC236}">
                <a16:creationId xmlns:a16="http://schemas.microsoft.com/office/drawing/2014/main" id="{38D14CF5-D732-DAA9-828D-797C0910EAD1}"/>
              </a:ext>
            </a:extLst>
          </p:cNvPr>
          <p:cNvSpPr txBox="1"/>
          <p:nvPr/>
        </p:nvSpPr>
        <p:spPr>
          <a:xfrm>
            <a:off x="5306813" y="785402"/>
            <a:ext cx="75922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S</a:t>
            </a: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ample </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16" name="Group 815">
            <a:extLst>
              <a:ext uri="{FF2B5EF4-FFF2-40B4-BE49-F238E27FC236}">
                <a16:creationId xmlns:a16="http://schemas.microsoft.com/office/drawing/2014/main" id="{96948FA4-51D3-DF13-EA55-6DB8D443D301}"/>
              </a:ext>
            </a:extLst>
          </p:cNvPr>
          <p:cNvGrpSpPr/>
          <p:nvPr/>
        </p:nvGrpSpPr>
        <p:grpSpPr>
          <a:xfrm>
            <a:off x="335043" y="4208125"/>
            <a:ext cx="4209565" cy="2470624"/>
            <a:chOff x="440553" y="4208125"/>
            <a:chExt cx="4209565" cy="2470624"/>
          </a:xfrm>
        </p:grpSpPr>
        <p:pic>
          <p:nvPicPr>
            <p:cNvPr id="814" name="Picture 813" descr="A graph of different colored lines&#10;&#10;Description automatically generated">
              <a:extLst>
                <a:ext uri="{FF2B5EF4-FFF2-40B4-BE49-F238E27FC236}">
                  <a16:creationId xmlns:a16="http://schemas.microsoft.com/office/drawing/2014/main" id="{A2F489E6-B8E7-965A-44A6-EC6587A0355E}"/>
                </a:ext>
              </a:extLst>
            </p:cNvPr>
            <p:cNvPicPr>
              <a:picLocks noChangeAspect="1"/>
            </p:cNvPicPr>
            <p:nvPr/>
          </p:nvPicPr>
          <p:blipFill>
            <a:blip r:embed="rId5"/>
            <a:srcRect l="12965" t="9389" r="29681" b="14853"/>
            <a:stretch/>
          </p:blipFill>
          <p:spPr>
            <a:xfrm>
              <a:off x="927708" y="4397651"/>
              <a:ext cx="2414475" cy="1828800"/>
            </a:xfrm>
            <a:prstGeom prst="rect">
              <a:avLst/>
            </a:prstGeom>
          </p:spPr>
        </p:pic>
        <p:grpSp>
          <p:nvGrpSpPr>
            <p:cNvPr id="774" name="Google Shape;694;p6">
              <a:extLst>
                <a:ext uri="{FF2B5EF4-FFF2-40B4-BE49-F238E27FC236}">
                  <a16:creationId xmlns:a16="http://schemas.microsoft.com/office/drawing/2014/main" id="{9654314B-39A2-3FC2-64FE-129AF205071F}"/>
                </a:ext>
              </a:extLst>
            </p:cNvPr>
            <p:cNvGrpSpPr>
              <a:grpSpLocks noChangeAspect="1"/>
            </p:cNvGrpSpPr>
            <p:nvPr/>
          </p:nvGrpSpPr>
          <p:grpSpPr>
            <a:xfrm>
              <a:off x="1316867" y="4208125"/>
              <a:ext cx="1580095" cy="1936680"/>
              <a:chOff x="1370662" y="3724008"/>
              <a:chExt cx="2330041" cy="1988359"/>
            </a:xfrm>
          </p:grpSpPr>
          <p:cxnSp>
            <p:nvCxnSpPr>
              <p:cNvPr id="809" name="Google Shape;696;p6">
                <a:extLst>
                  <a:ext uri="{FF2B5EF4-FFF2-40B4-BE49-F238E27FC236}">
                    <a16:creationId xmlns:a16="http://schemas.microsoft.com/office/drawing/2014/main" id="{127E339E-F543-2517-E80D-EEF54766A8BF}"/>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810" name="Google Shape;697;p6">
                <a:extLst>
                  <a:ext uri="{FF2B5EF4-FFF2-40B4-BE49-F238E27FC236}">
                    <a16:creationId xmlns:a16="http://schemas.microsoft.com/office/drawing/2014/main" id="{99DFB2AA-C139-100A-6212-DE904ED664CB}"/>
                  </a:ext>
                </a:extLst>
              </p:cNvPr>
              <p:cNvSpPr txBox="1"/>
              <p:nvPr/>
            </p:nvSpPr>
            <p:spPr>
              <a:xfrm>
                <a:off x="1370662" y="3724008"/>
                <a:ext cx="2330041" cy="2369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75" name="TextBox 774">
              <a:extLst>
                <a:ext uri="{FF2B5EF4-FFF2-40B4-BE49-F238E27FC236}">
                  <a16:creationId xmlns:a16="http://schemas.microsoft.com/office/drawing/2014/main" id="{81664769-D362-62FF-3B7A-3DB924C3395F}"/>
                </a:ext>
              </a:extLst>
            </p:cNvPr>
            <p:cNvSpPr txBox="1"/>
            <p:nvPr/>
          </p:nvSpPr>
          <p:spPr>
            <a:xfrm>
              <a:off x="1093356" y="6346559"/>
              <a:ext cx="1891510" cy="3321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number of groups K</a:t>
              </a:r>
            </a:p>
          </p:txBody>
        </p:sp>
        <p:sp>
          <p:nvSpPr>
            <p:cNvPr id="776" name="TextBox 775">
              <a:extLst>
                <a:ext uri="{FF2B5EF4-FFF2-40B4-BE49-F238E27FC236}">
                  <a16:creationId xmlns:a16="http://schemas.microsoft.com/office/drawing/2014/main" id="{0D37A6A4-B48B-22BF-9220-49CC577BE1CB}"/>
                </a:ext>
              </a:extLst>
            </p:cNvPr>
            <p:cNvSpPr txBox="1"/>
            <p:nvPr/>
          </p:nvSpPr>
          <p:spPr>
            <a:xfrm>
              <a:off x="1897789" y="6201006"/>
              <a:ext cx="338428" cy="332190"/>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5</a:t>
              </a:r>
            </a:p>
          </p:txBody>
        </p:sp>
        <p:sp>
          <p:nvSpPr>
            <p:cNvPr id="777" name="TextBox 776">
              <a:extLst>
                <a:ext uri="{FF2B5EF4-FFF2-40B4-BE49-F238E27FC236}">
                  <a16:creationId xmlns:a16="http://schemas.microsoft.com/office/drawing/2014/main" id="{F0F7007E-0873-6AF8-C796-07343197CC85}"/>
                </a:ext>
              </a:extLst>
            </p:cNvPr>
            <p:cNvSpPr txBox="1"/>
            <p:nvPr/>
          </p:nvSpPr>
          <p:spPr>
            <a:xfrm>
              <a:off x="584877" y="4603986"/>
              <a:ext cx="556487" cy="332190"/>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0.20</a:t>
              </a:r>
            </a:p>
          </p:txBody>
        </p:sp>
        <p:sp>
          <p:nvSpPr>
            <p:cNvPr id="778" name="TextBox 777">
              <a:extLst>
                <a:ext uri="{FF2B5EF4-FFF2-40B4-BE49-F238E27FC236}">
                  <a16:creationId xmlns:a16="http://schemas.microsoft.com/office/drawing/2014/main" id="{D810FF68-68B4-65D6-0CCB-57A0BE2233FB}"/>
                </a:ext>
              </a:extLst>
            </p:cNvPr>
            <p:cNvSpPr txBox="1"/>
            <p:nvPr/>
          </p:nvSpPr>
          <p:spPr>
            <a:xfrm>
              <a:off x="754959" y="5737088"/>
              <a:ext cx="338428" cy="332190"/>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0</a:t>
              </a:r>
            </a:p>
          </p:txBody>
        </p:sp>
        <p:sp>
          <p:nvSpPr>
            <p:cNvPr id="779" name="TextBox 778">
              <a:extLst>
                <a:ext uri="{FF2B5EF4-FFF2-40B4-BE49-F238E27FC236}">
                  <a16:creationId xmlns:a16="http://schemas.microsoft.com/office/drawing/2014/main" id="{5FE1CBF1-9425-1264-4FEB-10FBA4A3B8CD}"/>
                </a:ext>
              </a:extLst>
            </p:cNvPr>
            <p:cNvSpPr txBox="1"/>
            <p:nvPr/>
          </p:nvSpPr>
          <p:spPr>
            <a:xfrm rot="16200000">
              <a:off x="-210346" y="5126589"/>
              <a:ext cx="1532630"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average silhouette width</a:t>
              </a:r>
            </a:p>
          </p:txBody>
        </p:sp>
        <p:sp>
          <p:nvSpPr>
            <p:cNvPr id="780" name="Oval 779">
              <a:extLst>
                <a:ext uri="{FF2B5EF4-FFF2-40B4-BE49-F238E27FC236}">
                  <a16:creationId xmlns:a16="http://schemas.microsoft.com/office/drawing/2014/main" id="{51B906BB-F1AA-9A25-64BD-C5A8F0C2B71A}"/>
                </a:ext>
              </a:extLst>
            </p:cNvPr>
            <p:cNvSpPr>
              <a:spLocks noChangeAspect="1"/>
            </p:cNvSpPr>
            <p:nvPr/>
          </p:nvSpPr>
          <p:spPr>
            <a:xfrm>
              <a:off x="1975562" y="4486627"/>
              <a:ext cx="91441"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Arial" panose="020B0604020202020204" pitchFamily="34" charset="0"/>
                <a:cs typeface="Arial" panose="020B0604020202020204" pitchFamily="34" charset="0"/>
              </a:endParaRPr>
            </a:p>
          </p:txBody>
        </p:sp>
        <p:sp>
          <p:nvSpPr>
            <p:cNvPr id="781" name="TextBox 780">
              <a:extLst>
                <a:ext uri="{FF2B5EF4-FFF2-40B4-BE49-F238E27FC236}">
                  <a16:creationId xmlns:a16="http://schemas.microsoft.com/office/drawing/2014/main" id="{94F19552-7A51-E58D-E5EF-B729D6417857}"/>
                </a:ext>
              </a:extLst>
            </p:cNvPr>
            <p:cNvSpPr txBox="1"/>
            <p:nvPr/>
          </p:nvSpPr>
          <p:spPr>
            <a:xfrm>
              <a:off x="3023713" y="6201006"/>
              <a:ext cx="425651" cy="332190"/>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10</a:t>
              </a:r>
            </a:p>
          </p:txBody>
        </p:sp>
        <p:grpSp>
          <p:nvGrpSpPr>
            <p:cNvPr id="799" name="Group 798">
              <a:extLst>
                <a:ext uri="{FF2B5EF4-FFF2-40B4-BE49-F238E27FC236}">
                  <a16:creationId xmlns:a16="http://schemas.microsoft.com/office/drawing/2014/main" id="{46DF5CD6-BB56-2813-76CE-1D5F25ED840F}"/>
                </a:ext>
              </a:extLst>
            </p:cNvPr>
            <p:cNvGrpSpPr/>
            <p:nvPr/>
          </p:nvGrpSpPr>
          <p:grpSpPr>
            <a:xfrm>
              <a:off x="3265006" y="4736236"/>
              <a:ext cx="1385112" cy="1198862"/>
              <a:chOff x="6895606" y="1091881"/>
              <a:chExt cx="1018227" cy="833065"/>
            </a:xfrm>
          </p:grpSpPr>
          <p:pic>
            <p:nvPicPr>
              <p:cNvPr id="801" name="Picture 800" descr="A group of colorful circles with black text&#10;&#10;Description automatically generated">
                <a:extLst>
                  <a:ext uri="{FF2B5EF4-FFF2-40B4-BE49-F238E27FC236}">
                    <a16:creationId xmlns:a16="http://schemas.microsoft.com/office/drawing/2014/main" id="{9824CB29-5B28-60C9-D6C0-92A16849A946}"/>
                  </a:ext>
                </a:extLst>
              </p:cNvPr>
              <p:cNvPicPr>
                <a:picLocks noChangeAspect="1"/>
              </p:cNvPicPr>
              <p:nvPr/>
            </p:nvPicPr>
            <p:blipFill rotWithShape="1">
              <a:blip r:embed="rId6"/>
              <a:srcRect t="18614" r="70204"/>
              <a:stretch/>
            </p:blipFill>
            <p:spPr>
              <a:xfrm>
                <a:off x="6925866" y="1268782"/>
                <a:ext cx="191865" cy="624649"/>
              </a:xfrm>
              <a:prstGeom prst="rect">
                <a:avLst/>
              </a:prstGeom>
            </p:spPr>
          </p:pic>
          <p:grpSp>
            <p:nvGrpSpPr>
              <p:cNvPr id="802" name="Group 801">
                <a:extLst>
                  <a:ext uri="{FF2B5EF4-FFF2-40B4-BE49-F238E27FC236}">
                    <a16:creationId xmlns:a16="http://schemas.microsoft.com/office/drawing/2014/main" id="{A74FC7F6-18DA-115C-D2ED-79773BF557A6}"/>
                  </a:ext>
                </a:extLst>
              </p:cNvPr>
              <p:cNvGrpSpPr/>
              <p:nvPr/>
            </p:nvGrpSpPr>
            <p:grpSpPr>
              <a:xfrm>
                <a:off x="6895606" y="1091881"/>
                <a:ext cx="1018227" cy="833065"/>
                <a:chOff x="6895606" y="1091881"/>
                <a:chExt cx="1018227" cy="833065"/>
              </a:xfrm>
            </p:grpSpPr>
            <p:sp>
              <p:nvSpPr>
                <p:cNvPr id="803" name="TextBox 802">
                  <a:extLst>
                    <a:ext uri="{FF2B5EF4-FFF2-40B4-BE49-F238E27FC236}">
                      <a16:creationId xmlns:a16="http://schemas.microsoft.com/office/drawing/2014/main" id="{20CD5D0A-2329-8174-166C-8546F168540E}"/>
                    </a:ext>
                  </a:extLst>
                </p:cNvPr>
                <p:cNvSpPr txBox="1"/>
                <p:nvPr/>
              </p:nvSpPr>
              <p:spPr>
                <a:xfrm>
                  <a:off x="6895606" y="1091881"/>
                  <a:ext cx="1018227" cy="230832"/>
                </a:xfrm>
                <a:prstGeom prst="rect">
                  <a:avLst/>
                </a:prstGeom>
                <a:noFill/>
              </p:spPr>
              <p:txBody>
                <a:bodyPr wrap="none" rtlCol="0">
                  <a:spAutoFit/>
                </a:bodyPr>
                <a:lstStyle/>
                <a:p>
                  <a:r>
                    <a:rPr lang="en-US" sz="900" dirty="0"/>
                    <a:t>distance metrics</a:t>
                  </a:r>
                </a:p>
              </p:txBody>
            </p:sp>
            <p:sp>
              <p:nvSpPr>
                <p:cNvPr id="804" name="TextBox 803">
                  <a:extLst>
                    <a:ext uri="{FF2B5EF4-FFF2-40B4-BE49-F238E27FC236}">
                      <a16:creationId xmlns:a16="http://schemas.microsoft.com/office/drawing/2014/main" id="{D947E2CC-E50F-9244-E593-3AB03710194B}"/>
                    </a:ext>
                  </a:extLst>
                </p:cNvPr>
                <p:cNvSpPr txBox="1"/>
                <p:nvPr/>
              </p:nvSpPr>
              <p:spPr>
                <a:xfrm>
                  <a:off x="7048006" y="1228516"/>
                  <a:ext cx="508128" cy="160400"/>
                </a:xfrm>
                <a:prstGeom prst="rect">
                  <a:avLst/>
                </a:prstGeom>
                <a:noFill/>
              </p:spPr>
              <p:txBody>
                <a:bodyPr wrap="none" rtlCol="0">
                  <a:spAutoFit/>
                </a:bodyPr>
                <a:lstStyle/>
                <a:p>
                  <a:r>
                    <a:rPr lang="en-US" sz="900" dirty="0"/>
                    <a:t>Euclidean</a:t>
                  </a:r>
                </a:p>
              </p:txBody>
            </p:sp>
            <p:sp>
              <p:nvSpPr>
                <p:cNvPr id="805" name="TextBox 804">
                  <a:extLst>
                    <a:ext uri="{FF2B5EF4-FFF2-40B4-BE49-F238E27FC236}">
                      <a16:creationId xmlns:a16="http://schemas.microsoft.com/office/drawing/2014/main" id="{9E3D7A22-7322-11AB-0A95-894DCCB439E6}"/>
                    </a:ext>
                  </a:extLst>
                </p:cNvPr>
                <p:cNvSpPr txBox="1"/>
                <p:nvPr/>
              </p:nvSpPr>
              <p:spPr>
                <a:xfrm>
                  <a:off x="7048006" y="1362523"/>
                  <a:ext cx="418569" cy="160400"/>
                </a:xfrm>
                <a:prstGeom prst="rect">
                  <a:avLst/>
                </a:prstGeom>
                <a:noFill/>
              </p:spPr>
              <p:txBody>
                <a:bodyPr wrap="none" rtlCol="0">
                  <a:spAutoFit/>
                </a:bodyPr>
                <a:lstStyle/>
                <a:p>
                  <a:r>
                    <a:rPr lang="en-US" sz="900" dirty="0"/>
                    <a:t>Kendall</a:t>
                  </a:r>
                </a:p>
              </p:txBody>
            </p:sp>
            <p:sp>
              <p:nvSpPr>
                <p:cNvPr id="806" name="TextBox 805">
                  <a:extLst>
                    <a:ext uri="{FF2B5EF4-FFF2-40B4-BE49-F238E27FC236}">
                      <a16:creationId xmlns:a16="http://schemas.microsoft.com/office/drawing/2014/main" id="{24B6E7ED-7AE3-56EC-32BB-AE6134C96876}"/>
                    </a:ext>
                  </a:extLst>
                </p:cNvPr>
                <p:cNvSpPr txBox="1"/>
                <p:nvPr/>
              </p:nvSpPr>
              <p:spPr>
                <a:xfrm>
                  <a:off x="7048006" y="1496530"/>
                  <a:ext cx="536409" cy="160400"/>
                </a:xfrm>
                <a:prstGeom prst="rect">
                  <a:avLst/>
                </a:prstGeom>
                <a:noFill/>
              </p:spPr>
              <p:txBody>
                <a:bodyPr wrap="none" rtlCol="0">
                  <a:spAutoFit/>
                </a:bodyPr>
                <a:lstStyle/>
                <a:p>
                  <a:r>
                    <a:rPr lang="en-US" sz="900" dirty="0"/>
                    <a:t>Manhattan</a:t>
                  </a:r>
                </a:p>
              </p:txBody>
            </p:sp>
            <p:sp>
              <p:nvSpPr>
                <p:cNvPr id="807" name="TextBox 806">
                  <a:extLst>
                    <a:ext uri="{FF2B5EF4-FFF2-40B4-BE49-F238E27FC236}">
                      <a16:creationId xmlns:a16="http://schemas.microsoft.com/office/drawing/2014/main" id="{BD2B9966-0518-C7E3-76C0-93B45A1121FC}"/>
                    </a:ext>
                  </a:extLst>
                </p:cNvPr>
                <p:cNvSpPr txBox="1"/>
                <p:nvPr/>
              </p:nvSpPr>
              <p:spPr>
                <a:xfrm>
                  <a:off x="7048006" y="1630538"/>
                  <a:ext cx="451564" cy="160400"/>
                </a:xfrm>
                <a:prstGeom prst="rect">
                  <a:avLst/>
                </a:prstGeom>
                <a:noFill/>
              </p:spPr>
              <p:txBody>
                <a:bodyPr wrap="none" rtlCol="0">
                  <a:spAutoFit/>
                </a:bodyPr>
                <a:lstStyle/>
                <a:p>
                  <a:r>
                    <a:rPr lang="en-US" sz="900" dirty="0"/>
                    <a:t>Pearson</a:t>
                  </a:r>
                </a:p>
              </p:txBody>
            </p:sp>
            <p:sp>
              <p:nvSpPr>
                <p:cNvPr id="808" name="TextBox 807">
                  <a:extLst>
                    <a:ext uri="{FF2B5EF4-FFF2-40B4-BE49-F238E27FC236}">
                      <a16:creationId xmlns:a16="http://schemas.microsoft.com/office/drawing/2014/main" id="{156458B9-5B72-AED0-84D5-433C9AC72A66}"/>
                    </a:ext>
                  </a:extLst>
                </p:cNvPr>
                <p:cNvSpPr txBox="1"/>
                <p:nvPr/>
              </p:nvSpPr>
              <p:spPr>
                <a:xfrm>
                  <a:off x="7048006" y="1764546"/>
                  <a:ext cx="526982" cy="160400"/>
                </a:xfrm>
                <a:prstGeom prst="rect">
                  <a:avLst/>
                </a:prstGeom>
                <a:noFill/>
              </p:spPr>
              <p:txBody>
                <a:bodyPr wrap="none" rtlCol="0">
                  <a:spAutoFit/>
                </a:bodyPr>
                <a:lstStyle/>
                <a:p>
                  <a:r>
                    <a:rPr lang="en-US" sz="900" dirty="0"/>
                    <a:t>Spearman</a:t>
                  </a:r>
                </a:p>
              </p:txBody>
            </p:sp>
          </p:grpSp>
        </p:grpSp>
        <p:sp>
          <p:nvSpPr>
            <p:cNvPr id="800" name="TextBox 799">
              <a:extLst>
                <a:ext uri="{FF2B5EF4-FFF2-40B4-BE49-F238E27FC236}">
                  <a16:creationId xmlns:a16="http://schemas.microsoft.com/office/drawing/2014/main" id="{E1B5F585-99E5-F8BC-AD20-B7ED6C3F461C}"/>
                </a:ext>
              </a:extLst>
            </p:cNvPr>
            <p:cNvSpPr txBox="1"/>
            <p:nvPr/>
          </p:nvSpPr>
          <p:spPr>
            <a:xfrm>
              <a:off x="584877" y="5174516"/>
              <a:ext cx="556487" cy="332190"/>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0.10</a:t>
              </a:r>
            </a:p>
          </p:txBody>
        </p:sp>
      </p:grpSp>
      <p:pic>
        <p:nvPicPr>
          <p:cNvPr id="818" name="Picture 817" descr="A diagram of a number of squares&#10;&#10;Description automatically generated with medium confidence">
            <a:extLst>
              <a:ext uri="{FF2B5EF4-FFF2-40B4-BE49-F238E27FC236}">
                <a16:creationId xmlns:a16="http://schemas.microsoft.com/office/drawing/2014/main" id="{C35F016C-5C0E-77AF-C6E1-FB8A4B1D0928}"/>
              </a:ext>
            </a:extLst>
          </p:cNvPr>
          <p:cNvPicPr>
            <a:picLocks noChangeAspect="1"/>
          </p:cNvPicPr>
          <p:nvPr/>
        </p:nvPicPr>
        <p:blipFill>
          <a:blip r:embed="rId7"/>
          <a:srcRect l="6300" t="8581"/>
          <a:stretch/>
        </p:blipFill>
        <p:spPr>
          <a:xfrm>
            <a:off x="4679949" y="4464307"/>
            <a:ext cx="2570370" cy="1787631"/>
          </a:xfrm>
          <a:prstGeom prst="rect">
            <a:avLst/>
          </a:prstGeom>
        </p:spPr>
      </p:pic>
    </p:spTree>
    <p:extLst>
      <p:ext uri="{BB962C8B-B14F-4D97-AF65-F5344CB8AC3E}">
        <p14:creationId xmlns:p14="http://schemas.microsoft.com/office/powerpoint/2010/main" val="662057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20" name="Group 319">
            <a:extLst>
              <a:ext uri="{FF2B5EF4-FFF2-40B4-BE49-F238E27FC236}">
                <a16:creationId xmlns:a16="http://schemas.microsoft.com/office/drawing/2014/main" id="{204D22A2-5D82-8C36-5B92-DA4786E6CB5A}"/>
              </a:ext>
            </a:extLst>
          </p:cNvPr>
          <p:cNvGrpSpPr/>
          <p:nvPr/>
        </p:nvGrpSpPr>
        <p:grpSpPr>
          <a:xfrm>
            <a:off x="4928267" y="8608621"/>
            <a:ext cx="563205" cy="1021440"/>
            <a:chOff x="3213137" y="8754244"/>
            <a:chExt cx="563205" cy="1021440"/>
          </a:xfrm>
        </p:grpSpPr>
        <p:sp>
          <p:nvSpPr>
            <p:cNvPr id="321" name="TextBox 320">
              <a:extLst>
                <a:ext uri="{FF2B5EF4-FFF2-40B4-BE49-F238E27FC236}">
                  <a16:creationId xmlns:a16="http://schemas.microsoft.com/office/drawing/2014/main" id="{DAC2EDCD-9AB6-66EF-B848-9017C2AC6E85}"/>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324" name="Google Shape;553;p4">
              <a:extLst>
                <a:ext uri="{FF2B5EF4-FFF2-40B4-BE49-F238E27FC236}">
                  <a16:creationId xmlns:a16="http://schemas.microsoft.com/office/drawing/2014/main" id="{522CF04C-150C-EE33-6899-02510CD51A24}"/>
                </a:ext>
              </a:extLst>
            </p:cNvPr>
            <p:cNvPicPr preferRelativeResize="0"/>
            <p:nvPr/>
          </p:nvPicPr>
          <p:blipFill rotWithShape="1">
            <a:blip r:embed="rId3">
              <a:alphaModFix/>
            </a:blip>
            <a:srcRect l="87341" t="53709" r="6970" b="7392"/>
            <a:stretch/>
          </p:blipFill>
          <p:spPr>
            <a:xfrm>
              <a:off x="3335460" y="8936665"/>
              <a:ext cx="146906" cy="839019"/>
            </a:xfrm>
            <a:prstGeom prst="rect">
              <a:avLst/>
            </a:prstGeom>
            <a:noFill/>
            <a:ln>
              <a:noFill/>
            </a:ln>
          </p:spPr>
        </p:pic>
        <p:sp>
          <p:nvSpPr>
            <p:cNvPr id="325" name="TextBox 324">
              <a:extLst>
                <a:ext uri="{FF2B5EF4-FFF2-40B4-BE49-F238E27FC236}">
                  <a16:creationId xmlns:a16="http://schemas.microsoft.com/office/drawing/2014/main" id="{FB04DE0E-0D5F-3610-5A11-EA763150B861}"/>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89" name="Group 488">
            <a:extLst>
              <a:ext uri="{FF2B5EF4-FFF2-40B4-BE49-F238E27FC236}">
                <a16:creationId xmlns:a16="http://schemas.microsoft.com/office/drawing/2014/main" id="{00EDB633-82F8-4483-BD11-ADB8D38CF0F6}"/>
              </a:ext>
            </a:extLst>
          </p:cNvPr>
          <p:cNvGrpSpPr/>
          <p:nvPr/>
        </p:nvGrpSpPr>
        <p:grpSpPr>
          <a:xfrm>
            <a:off x="3122845" y="9754634"/>
            <a:ext cx="1641059" cy="207025"/>
            <a:chOff x="3064356" y="9858345"/>
            <a:chExt cx="1641059"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64356" y="9858345"/>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88791" y="9858345"/>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30477" y="9858345"/>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61812" y="9858345"/>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400523" y="9865315"/>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3982035753"/>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370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352</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291</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707</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99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129</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599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23" name="Group 22">
            <a:extLst>
              <a:ext uri="{FF2B5EF4-FFF2-40B4-BE49-F238E27FC236}">
                <a16:creationId xmlns:a16="http://schemas.microsoft.com/office/drawing/2014/main" id="{5CB7ECBB-8DAE-4449-EE04-E0B8531E4521}"/>
              </a:ext>
            </a:extLst>
          </p:cNvPr>
          <p:cNvGrpSpPr/>
          <p:nvPr/>
        </p:nvGrpSpPr>
        <p:grpSpPr>
          <a:xfrm>
            <a:off x="3888019" y="943858"/>
            <a:ext cx="660539" cy="2786400"/>
            <a:chOff x="3937296" y="852922"/>
            <a:chExt cx="660539" cy="2786400"/>
          </a:xfrm>
        </p:grpSpPr>
        <p:grpSp>
          <p:nvGrpSpPr>
            <p:cNvPr id="475" name="Group 474">
              <a:extLst>
                <a:ext uri="{FF2B5EF4-FFF2-40B4-BE49-F238E27FC236}">
                  <a16:creationId xmlns:a16="http://schemas.microsoft.com/office/drawing/2014/main" id="{C3D97369-0A71-1C9B-619A-A87DE3DBC2BC}"/>
                </a:ext>
              </a:extLst>
            </p:cNvPr>
            <p:cNvGrpSpPr/>
            <p:nvPr/>
          </p:nvGrpSpPr>
          <p:grpSpPr>
            <a:xfrm>
              <a:off x="3937296" y="852922"/>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44256" y="1498168"/>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53781" y="2181261"/>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56956" y="2887704"/>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44256" y="3423878"/>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66310" y="3894803"/>
                <a:ext cx="41830" cy="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2" name="Group 21">
            <a:extLst>
              <a:ext uri="{FF2B5EF4-FFF2-40B4-BE49-F238E27FC236}">
                <a16:creationId xmlns:a16="http://schemas.microsoft.com/office/drawing/2014/main" id="{171246DF-AACA-26E8-F8A8-3F41953E44A8}"/>
              </a:ext>
            </a:extLst>
          </p:cNvPr>
          <p:cNvGrpSpPr/>
          <p:nvPr/>
        </p:nvGrpSpPr>
        <p:grpSpPr>
          <a:xfrm>
            <a:off x="452964" y="645085"/>
            <a:ext cx="3815781" cy="4465602"/>
            <a:chOff x="264277" y="569305"/>
            <a:chExt cx="3815781" cy="4465602"/>
          </a:xfrm>
        </p:grpSpPr>
        <p:grpSp>
          <p:nvGrpSpPr>
            <p:cNvPr id="20" name="Group 19">
              <a:extLst>
                <a:ext uri="{FF2B5EF4-FFF2-40B4-BE49-F238E27FC236}">
                  <a16:creationId xmlns:a16="http://schemas.microsoft.com/office/drawing/2014/main" id="{FCA1A95F-6FF3-CE64-9C0F-CFBB0001472C}"/>
                </a:ext>
              </a:extLst>
            </p:cNvPr>
            <p:cNvGrpSpPr/>
            <p:nvPr/>
          </p:nvGrpSpPr>
          <p:grpSpPr>
            <a:xfrm>
              <a:off x="264277" y="732093"/>
              <a:ext cx="3815781" cy="3772726"/>
              <a:chOff x="471025" y="735327"/>
              <a:chExt cx="3815781" cy="3772726"/>
            </a:xfrm>
          </p:grpSpPr>
          <p:pic>
            <p:nvPicPr>
              <p:cNvPr id="18" name="Picture 17">
                <a:extLst>
                  <a:ext uri="{FF2B5EF4-FFF2-40B4-BE49-F238E27FC236}">
                    <a16:creationId xmlns:a16="http://schemas.microsoft.com/office/drawing/2014/main" id="{582A2FD7-A6BC-28D4-0BE6-5FACF59E5039}"/>
                  </a:ext>
                </a:extLst>
              </p:cNvPr>
              <p:cNvPicPr>
                <a:picLocks noChangeAspect="1"/>
              </p:cNvPicPr>
              <p:nvPr/>
            </p:nvPicPr>
            <p:blipFill>
              <a:blip r:embed="rId4"/>
              <a:srcRect t="9046" r="25616"/>
              <a:stretch/>
            </p:blipFill>
            <p:spPr>
              <a:xfrm>
                <a:off x="471026" y="855835"/>
                <a:ext cx="3458797" cy="3652218"/>
              </a:xfrm>
              <a:prstGeom prst="rect">
                <a:avLst/>
              </a:prstGeom>
            </p:spPr>
          </p:pic>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4"/>
              <a:srcRect t="1736" r="17939" b="95856"/>
              <a:stretch/>
            </p:blipFill>
            <p:spPr>
              <a:xfrm>
                <a:off x="471025" y="735327"/>
                <a:ext cx="3815781" cy="96690"/>
              </a:xfrm>
              <a:prstGeom prst="rect">
                <a:avLst/>
              </a:prstGeom>
            </p:spPr>
          </p:pic>
        </p:grpSp>
        <p:grpSp>
          <p:nvGrpSpPr>
            <p:cNvPr id="353" name="Google Shape;353;p2"/>
            <p:cNvGrpSpPr/>
            <p:nvPr/>
          </p:nvGrpSpPr>
          <p:grpSpPr>
            <a:xfrm>
              <a:off x="1607141" y="4490747"/>
              <a:ext cx="1697281" cy="514636"/>
              <a:chOff x="5592349" y="1459583"/>
              <a:chExt cx="1697281" cy="514636"/>
            </a:xfrm>
          </p:grpSpPr>
          <p:sp>
            <p:nvSpPr>
              <p:cNvPr id="354" name="Google Shape;354;p2"/>
              <p:cNvSpPr txBox="1"/>
              <p:nvPr/>
            </p:nvSpPr>
            <p:spPr>
              <a:xfrm>
                <a:off x="5592349"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594232" y="1459583"/>
                <a:ext cx="163161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466318" y="450481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494840" y="449729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432713" y="56930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105763" y="457658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182124" y="4530301"/>
              <a:ext cx="793769" cy="215444"/>
            </a:xfrm>
            <a:prstGeom prst="rect">
              <a:avLst/>
            </a:prstGeom>
            <a:noFill/>
          </p:spPr>
          <p:txBody>
            <a:bodyPr wrap="square">
              <a:spAutoFit/>
            </a:bodyPr>
            <a:lstStyle/>
            <a:p>
              <a:r>
                <a:rPr lang="en-US" sz="800" dirty="0"/>
                <a:t>Cluster 2 </a:t>
              </a:r>
            </a:p>
          </p:txBody>
        </p:sp>
      </p:grpSp>
      <p:grpSp>
        <p:nvGrpSpPr>
          <p:cNvPr id="8" name="Group 7">
            <a:extLst>
              <a:ext uri="{FF2B5EF4-FFF2-40B4-BE49-F238E27FC236}">
                <a16:creationId xmlns:a16="http://schemas.microsoft.com/office/drawing/2014/main" id="{ACCA633A-987A-5427-750C-837E48B6E3D2}"/>
              </a:ext>
            </a:extLst>
          </p:cNvPr>
          <p:cNvGrpSpPr/>
          <p:nvPr/>
        </p:nvGrpSpPr>
        <p:grpSpPr>
          <a:xfrm>
            <a:off x="436904" y="5421720"/>
            <a:ext cx="3230571" cy="1953663"/>
            <a:chOff x="436904" y="5421720"/>
            <a:chExt cx="3230571"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6">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pic>
          <p:nvPicPr>
            <p:cNvPr id="3" name="Picture 2" descr="A close-up of a chart&#10;&#10;Description automatically generated">
              <a:extLst>
                <a:ext uri="{FF2B5EF4-FFF2-40B4-BE49-F238E27FC236}">
                  <a16:creationId xmlns:a16="http://schemas.microsoft.com/office/drawing/2014/main" id="{63046AAA-23AC-A10B-24E8-5FFAA720CA0E}"/>
                </a:ext>
              </a:extLst>
            </p:cNvPr>
            <p:cNvPicPr>
              <a:picLocks noChangeAspect="1"/>
            </p:cNvPicPr>
            <p:nvPr/>
          </p:nvPicPr>
          <p:blipFill>
            <a:blip r:embed="rId7"/>
            <a:srcRect r="27529" b="48851"/>
            <a:stretch/>
          </p:blipFill>
          <p:spPr>
            <a:xfrm>
              <a:off x="436904" y="5450925"/>
              <a:ext cx="2110968" cy="1072864"/>
            </a:xfrm>
            <a:prstGeom prst="rect">
              <a:avLst/>
            </a:prstGeom>
          </p:spPr>
        </p:pic>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8"/>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1" y="7781459"/>
            <a:ext cx="2948244" cy="2007216"/>
          </a:xfrm>
          <a:prstGeom prst="rect">
            <a:avLst/>
          </a:prstGeom>
          <a:noFill/>
        </p:spPr>
        <p:txBody>
          <a:bodyPr wrap="none" rtlCol="0">
            <a:spAutoFit/>
          </a:bodyPr>
          <a:lstStyle/>
          <a:p>
            <a:pPr algn="r">
              <a:lnSpc>
                <a:spcPts val="950"/>
              </a:lnSpc>
            </a:pPr>
            <a:r>
              <a:rPr lang="en-US" sz="800" dirty="0"/>
              <a:t>Toll Like Receptor 7/8 (TLR7/8) Cascade</a:t>
            </a:r>
          </a:p>
          <a:p>
            <a:pPr algn="r">
              <a:lnSpc>
                <a:spcPts val="950"/>
              </a:lnSpc>
            </a:pPr>
            <a:r>
              <a:rPr lang="en-US" sz="800" dirty="0"/>
              <a:t>Interferon alpha/beta signaling</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Circadian Clock</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Mitochondrial biogenesis</a:t>
            </a:r>
          </a:p>
          <a:p>
            <a:pPr algn="r">
              <a:lnSpc>
                <a:spcPts val="950"/>
              </a:lnSpc>
            </a:pPr>
            <a:r>
              <a:rPr lang="en-US" sz="800" dirty="0"/>
              <a:t>Heme signaling</a:t>
            </a:r>
          </a:p>
          <a:p>
            <a:pPr algn="r">
              <a:lnSpc>
                <a:spcPts val="950"/>
              </a:lnSpc>
            </a:pPr>
            <a:r>
              <a:rPr lang="en-US" sz="800" dirty="0"/>
              <a:t>PPARA activates gene expression</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pic>
          <p:nvPicPr>
            <p:cNvPr id="5" name="Picture 4" descr="A graph of different colored bars&#10;&#10;Description automatically generated">
              <a:extLst>
                <a:ext uri="{FF2B5EF4-FFF2-40B4-BE49-F238E27FC236}">
                  <a16:creationId xmlns:a16="http://schemas.microsoft.com/office/drawing/2014/main" id="{DCB0534A-6C08-1274-2BEF-EF09A6D98830}"/>
                </a:ext>
              </a:extLst>
            </p:cNvPr>
            <p:cNvPicPr>
              <a:picLocks noChangeAspect="1"/>
            </p:cNvPicPr>
            <p:nvPr/>
          </p:nvPicPr>
          <p:blipFill>
            <a:blip r:embed="rId9"/>
            <a:srcRect l="10607" t="1862" r="21830" b="39205"/>
            <a:stretch/>
          </p:blipFill>
          <p:spPr>
            <a:xfrm>
              <a:off x="4661337" y="5394255"/>
              <a:ext cx="1798078" cy="1570809"/>
            </a:xfrm>
            <a:prstGeom prst="rect">
              <a:avLst/>
            </a:prstGeom>
          </p:spPr>
        </p:pic>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9"/>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33715" cy="3575019"/>
            <a:chOff x="731394" y="1326713"/>
            <a:chExt cx="3618102"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798461" y="2870322"/>
              <a:ext cx="680048"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478509"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53439" y="4456029"/>
              <a:ext cx="296057"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pic>
        <p:nvPicPr>
          <p:cNvPr id="35" name="Picture 34" descr="A diagram of a number of dots&#10;&#10;Description automatically generated with medium confidence">
            <a:extLst>
              <a:ext uri="{FF2B5EF4-FFF2-40B4-BE49-F238E27FC236}">
                <a16:creationId xmlns:a16="http://schemas.microsoft.com/office/drawing/2014/main" id="{5DE8111B-18E4-5C4C-44C9-D980A1DA1567}"/>
              </a:ext>
            </a:extLst>
          </p:cNvPr>
          <p:cNvPicPr>
            <a:picLocks noChangeAspect="1"/>
          </p:cNvPicPr>
          <p:nvPr/>
        </p:nvPicPr>
        <p:blipFill>
          <a:blip r:embed="rId10"/>
          <a:srcRect l="46399" r="12701" b="5430"/>
          <a:stretch/>
        </p:blipFill>
        <p:spPr>
          <a:xfrm>
            <a:off x="3023692" y="7764492"/>
            <a:ext cx="1803701" cy="2016704"/>
          </a:xfrm>
          <a:prstGeom prst="rect">
            <a:avLst/>
          </a:prstGeom>
        </p:spPr>
      </p:pic>
      <p:grpSp>
        <p:nvGrpSpPr>
          <p:cNvPr id="62" name="Group 61">
            <a:extLst>
              <a:ext uri="{FF2B5EF4-FFF2-40B4-BE49-F238E27FC236}">
                <a16:creationId xmlns:a16="http://schemas.microsoft.com/office/drawing/2014/main" id="{0D7A8A64-7829-C205-1EE4-5041258D1F5A}"/>
              </a:ext>
            </a:extLst>
          </p:cNvPr>
          <p:cNvGrpSpPr/>
          <p:nvPr/>
        </p:nvGrpSpPr>
        <p:grpSpPr>
          <a:xfrm>
            <a:off x="4890340" y="7926192"/>
            <a:ext cx="517692" cy="522264"/>
            <a:chOff x="4872071" y="7812562"/>
            <a:chExt cx="517692" cy="522264"/>
          </a:xfrm>
        </p:grpSpPr>
        <p:sp>
          <p:nvSpPr>
            <p:cNvPr id="326" name="TextBox 325">
              <a:extLst>
                <a:ext uri="{FF2B5EF4-FFF2-40B4-BE49-F238E27FC236}">
                  <a16:creationId xmlns:a16="http://schemas.microsoft.com/office/drawing/2014/main" id="{26557197-DDDB-6A64-930F-54EFB891EB0D}"/>
                </a:ext>
              </a:extLst>
            </p:cNvPr>
            <p:cNvSpPr txBox="1"/>
            <p:nvPr/>
          </p:nvSpPr>
          <p:spPr>
            <a:xfrm>
              <a:off x="5105711" y="7974606"/>
              <a:ext cx="234360" cy="200055"/>
            </a:xfrm>
            <a:prstGeom prst="rect">
              <a:avLst/>
            </a:prstGeom>
            <a:noFill/>
          </p:spPr>
          <p:txBody>
            <a:bodyPr wrap="none" rtlCol="0">
              <a:spAutoFit/>
            </a:bodyPr>
            <a:lstStyle/>
            <a:p>
              <a:r>
                <a:rPr lang="en-US" sz="700" dirty="0"/>
                <a:t>5</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05711" y="8134771"/>
              <a:ext cx="284052" cy="200055"/>
            </a:xfrm>
            <a:prstGeom prst="rect">
              <a:avLst/>
            </a:prstGeom>
            <a:noFill/>
          </p:spPr>
          <p:txBody>
            <a:bodyPr wrap="none" rtlCol="0">
              <a:spAutoFit/>
            </a:bodyPr>
            <a:lstStyle/>
            <a:p>
              <a:r>
                <a:rPr lang="en-US" sz="700" dirty="0"/>
                <a:t>10</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872071" y="7812562"/>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33618" y="8027974"/>
              <a:ext cx="90131"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15591" y="8173556"/>
              <a:ext cx="126184" cy="12801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86" name="Picture 385">
            <a:extLst>
              <a:ext uri="{FF2B5EF4-FFF2-40B4-BE49-F238E27FC236}">
                <a16:creationId xmlns:a16="http://schemas.microsoft.com/office/drawing/2014/main" id="{2B48EB02-C952-7039-FCB5-E547BE7C32DD}"/>
              </a:ext>
            </a:extLst>
          </p:cNvPr>
          <p:cNvPicPr>
            <a:picLocks noChangeAspect="1"/>
          </p:cNvPicPr>
          <p:nvPr/>
        </p:nvPicPr>
        <p:blipFill>
          <a:blip r:embed="rId3"/>
          <a:srcRect l="13513" t="35837" r="20341" b="25229"/>
          <a:stretch/>
        </p:blipFill>
        <p:spPr>
          <a:xfrm>
            <a:off x="914495" y="788745"/>
            <a:ext cx="6281114" cy="1052658"/>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4580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4541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4444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4405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9" name="Group 388">
            <a:extLst>
              <a:ext uri="{FF2B5EF4-FFF2-40B4-BE49-F238E27FC236}">
                <a16:creationId xmlns:a16="http://schemas.microsoft.com/office/drawing/2014/main" id="{989276C2-B569-E3F5-BF14-CEB3CFEF2FC7}"/>
              </a:ext>
            </a:extLst>
          </p:cNvPr>
          <p:cNvGrpSpPr/>
          <p:nvPr/>
        </p:nvGrpSpPr>
        <p:grpSpPr>
          <a:xfrm>
            <a:off x="2323420" y="1904860"/>
            <a:ext cx="1697281" cy="595324"/>
            <a:chOff x="5681014" y="2112737"/>
            <a:chExt cx="1697281" cy="595324"/>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681014"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692960" y="2112737"/>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6" name="Google Shape;359;p2">
              <a:extLst>
                <a:ext uri="{FF2B5EF4-FFF2-40B4-BE49-F238E27FC236}">
                  <a16:creationId xmlns:a16="http://schemas.microsoft.com/office/drawing/2014/main" id="{EBB10C0C-F664-E433-880C-4B29BB7F5681}"/>
                </a:ext>
              </a:extLst>
            </p:cNvPr>
            <p:cNvPicPr preferRelativeResize="0"/>
            <p:nvPr/>
          </p:nvPicPr>
          <p:blipFill rotWithShape="1">
            <a:blip r:embed="rId4">
              <a:alphaModFix/>
            </a:blip>
            <a:srcRect l="14942"/>
            <a:stretch/>
          </p:blipFill>
          <p:spPr>
            <a:xfrm rot="5400000">
              <a:off x="6385900" y="1717239"/>
              <a:ext cx="163221" cy="1417320"/>
            </a:xfrm>
            <a:prstGeom prst="rect">
              <a:avLst/>
            </a:prstGeom>
            <a:noFill/>
            <a:ln>
              <a:noFill/>
            </a:ln>
          </p:spPr>
        </p:pic>
      </p:grpSp>
      <p:sp>
        <p:nvSpPr>
          <p:cNvPr id="494" name="Google Shape;494;p3"/>
          <p:cNvSpPr/>
          <p:nvPr/>
        </p:nvSpPr>
        <p:spPr>
          <a:xfrm>
            <a:off x="875371"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249360" y="1552228"/>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820992"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1032324" y="1818395"/>
            <a:ext cx="6099743" cy="122539"/>
            <a:chOff x="1003749" y="1679745"/>
            <a:chExt cx="6099743"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12690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1003749"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50366"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97800"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sp>
        <p:nvSpPr>
          <p:cNvPr id="438" name="Google Shape;438;p3"/>
          <p:cNvSpPr/>
          <p:nvPr/>
        </p:nvSpPr>
        <p:spPr>
          <a:xfrm>
            <a:off x="229375" y="766789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667899"/>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5" name="Google Shape;445;p3"/>
          <p:cNvSpPr txBox="1"/>
          <p:nvPr/>
        </p:nvSpPr>
        <p:spPr>
          <a:xfrm>
            <a:off x="1676011" y="7977464"/>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3698100" y="7970797"/>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5880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5880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nvGrpSpPr>
          <p:cNvPr id="422" name="Group 421">
            <a:extLst>
              <a:ext uri="{FF2B5EF4-FFF2-40B4-BE49-F238E27FC236}">
                <a16:creationId xmlns:a16="http://schemas.microsoft.com/office/drawing/2014/main" id="{7934C7ED-BE61-AF1E-3184-AED1758B0844}"/>
              </a:ext>
            </a:extLst>
          </p:cNvPr>
          <p:cNvGrpSpPr>
            <a:grpSpLocks noChangeAspect="1"/>
          </p:cNvGrpSpPr>
          <p:nvPr/>
        </p:nvGrpSpPr>
        <p:grpSpPr>
          <a:xfrm>
            <a:off x="535054" y="5883471"/>
            <a:ext cx="4284320" cy="1828800"/>
            <a:chOff x="490882" y="5618426"/>
            <a:chExt cx="4666107" cy="1991769"/>
          </a:xfrm>
        </p:grpSpPr>
        <p:pic>
          <p:nvPicPr>
            <p:cNvPr id="421" name="Picture 420" descr="A diagram of different types of cells&#10;&#10;Description automatically generated">
              <a:extLst>
                <a:ext uri="{FF2B5EF4-FFF2-40B4-BE49-F238E27FC236}">
                  <a16:creationId xmlns:a16="http://schemas.microsoft.com/office/drawing/2014/main" id="{39E2B983-43F0-F70E-7BA5-10B8326EC677}"/>
                </a:ext>
              </a:extLst>
            </p:cNvPr>
            <p:cNvPicPr>
              <a:picLocks noChangeAspect="1"/>
            </p:cNvPicPr>
            <p:nvPr/>
          </p:nvPicPr>
          <p:blipFill>
            <a:blip r:embed="rId5"/>
            <a:srcRect l="48244" r="13198" b="23616"/>
            <a:stretch/>
          </p:blipFill>
          <p:spPr>
            <a:xfrm>
              <a:off x="3032101" y="5618426"/>
              <a:ext cx="2124888" cy="1421607"/>
            </a:xfrm>
            <a:prstGeom prst="rect">
              <a:avLst/>
            </a:prstGeom>
          </p:spPr>
        </p:pic>
        <p:sp>
          <p:nvSpPr>
            <p:cNvPr id="59" name="TextBox 58">
              <a:extLst>
                <a:ext uri="{FF2B5EF4-FFF2-40B4-BE49-F238E27FC236}">
                  <a16:creationId xmlns:a16="http://schemas.microsoft.com/office/drawing/2014/main" id="{DD8A1A0F-24DF-2A25-0411-A912D1703E71}"/>
                </a:ext>
              </a:extLst>
            </p:cNvPr>
            <p:cNvSpPr txBox="1"/>
            <p:nvPr/>
          </p:nvSpPr>
          <p:spPr>
            <a:xfrm>
              <a:off x="620725" y="5843913"/>
              <a:ext cx="2468945" cy="228204"/>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994239" y="7058283"/>
              <a:ext cx="402674" cy="200055"/>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3027178" y="7162155"/>
              <a:ext cx="696024" cy="200055"/>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416093" y="7121855"/>
              <a:ext cx="582211" cy="200055"/>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997853" y="7120152"/>
              <a:ext cx="577402" cy="200055"/>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4241295" y="7134910"/>
              <a:ext cx="619080" cy="200055"/>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649443" y="7080987"/>
              <a:ext cx="466794" cy="200055"/>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606532" y="7162155"/>
              <a:ext cx="696024" cy="200055"/>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25200" y="5661793"/>
              <a:ext cx="2464470" cy="231089"/>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63529" y="6023148"/>
              <a:ext cx="1826141" cy="228204"/>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593474" y="6202383"/>
              <a:ext cx="2496196" cy="228204"/>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52683" y="6560853"/>
              <a:ext cx="1636987" cy="228204"/>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490882" y="6381618"/>
              <a:ext cx="2598788" cy="228204"/>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088801" y="6740088"/>
              <a:ext cx="2000869" cy="228139"/>
            </a:xfrm>
            <a:prstGeom prst="rect">
              <a:avLst/>
            </a:prstGeom>
            <a:noFill/>
          </p:spPr>
          <p:txBody>
            <a:bodyPr wrap="none" rtlCol="0">
              <a:spAutoFit/>
            </a:bodyPr>
            <a:lstStyle/>
            <a:p>
              <a:pPr algn="r">
                <a:lnSpc>
                  <a:spcPts val="1180"/>
                </a:lnSpc>
              </a:pPr>
              <a:r>
                <a:rPr lang="en-US" sz="700" dirty="0"/>
                <a:t>Activation of HOX genes during differentiation</a:t>
              </a:r>
            </a:p>
          </p:txBody>
        </p:sp>
      </p:grpSp>
      <p:grpSp>
        <p:nvGrpSpPr>
          <p:cNvPr id="532" name="Group 531">
            <a:extLst>
              <a:ext uri="{FF2B5EF4-FFF2-40B4-BE49-F238E27FC236}">
                <a16:creationId xmlns:a16="http://schemas.microsoft.com/office/drawing/2014/main" id="{14C940BB-AEFC-235E-C74D-27BE4D594A60}"/>
              </a:ext>
            </a:extLst>
          </p:cNvPr>
          <p:cNvGrpSpPr/>
          <p:nvPr/>
        </p:nvGrpSpPr>
        <p:grpSpPr>
          <a:xfrm>
            <a:off x="5746291" y="8365476"/>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344966" cy="230832"/>
            </a:xfrm>
            <a:prstGeom prst="rect">
              <a:avLst/>
            </a:prstGeom>
            <a:noFill/>
          </p:spPr>
          <p:txBody>
            <a:bodyPr wrap="none" rtlCol="0">
              <a:spAutoFit/>
            </a:bodyPr>
            <a:lstStyle/>
            <a:p>
              <a:r>
                <a:rPr lang="en-US" sz="900" dirty="0"/>
                <a:t>NK</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pic>
        <p:nvPicPr>
          <p:cNvPr id="32" name="Picture 31">
            <a:extLst>
              <a:ext uri="{FF2B5EF4-FFF2-40B4-BE49-F238E27FC236}">
                <a16:creationId xmlns:a16="http://schemas.microsoft.com/office/drawing/2014/main" id="{C5059EC7-7781-08FA-11CA-13B6505BBB61}"/>
              </a:ext>
            </a:extLst>
          </p:cNvPr>
          <p:cNvPicPr>
            <a:picLocks noChangeAspect="1"/>
          </p:cNvPicPr>
          <p:nvPr/>
        </p:nvPicPr>
        <p:blipFill>
          <a:blip r:embed="rId6"/>
          <a:stretch>
            <a:fillRect/>
          </a:stretch>
        </p:blipFill>
        <p:spPr>
          <a:xfrm>
            <a:off x="8295867" y="2957998"/>
            <a:ext cx="5616712" cy="5616712"/>
          </a:xfrm>
          <a:prstGeom prst="rect">
            <a:avLst/>
          </a:prstGeom>
        </p:spPr>
      </p:pic>
      <p:grpSp>
        <p:nvGrpSpPr>
          <p:cNvPr id="47" name="Group 46">
            <a:extLst>
              <a:ext uri="{FF2B5EF4-FFF2-40B4-BE49-F238E27FC236}">
                <a16:creationId xmlns:a16="http://schemas.microsoft.com/office/drawing/2014/main" id="{8DDE2F2F-B611-B0A7-CB44-360FB2C03BA1}"/>
              </a:ext>
            </a:extLst>
          </p:cNvPr>
          <p:cNvGrpSpPr/>
          <p:nvPr/>
        </p:nvGrpSpPr>
        <p:grpSpPr>
          <a:xfrm>
            <a:off x="460334" y="2778100"/>
            <a:ext cx="3185464" cy="2337209"/>
            <a:chOff x="611061" y="2765957"/>
            <a:chExt cx="3185464" cy="2337209"/>
          </a:xfrm>
        </p:grpSpPr>
        <p:pic>
          <p:nvPicPr>
            <p:cNvPr id="28" name="Picture 27" descr="A graph with green and orange bars&#10;&#10;Description automatically generated">
              <a:extLst>
                <a:ext uri="{FF2B5EF4-FFF2-40B4-BE49-F238E27FC236}">
                  <a16:creationId xmlns:a16="http://schemas.microsoft.com/office/drawing/2014/main" id="{93833705-0C1F-0A12-05CD-31EC1D6AD52A}"/>
                </a:ext>
              </a:extLst>
            </p:cNvPr>
            <p:cNvPicPr>
              <a:picLocks noChangeAspect="1"/>
            </p:cNvPicPr>
            <p:nvPr/>
          </p:nvPicPr>
          <p:blipFill>
            <a:blip r:embed="rId7"/>
            <a:srcRect l="5406" t="3316" r="25274" b="10443"/>
            <a:stretch/>
          </p:blipFill>
          <p:spPr>
            <a:xfrm>
              <a:off x="962272" y="2928111"/>
              <a:ext cx="1880175" cy="1852769"/>
            </a:xfrm>
            <a:prstGeom prst="rect">
              <a:avLst/>
            </a:prstGeom>
          </p:spPr>
        </p:pic>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8"/>
          <a:srcRect r="30437" b="22162"/>
          <a:stretch/>
        </p:blipFill>
        <p:spPr>
          <a:xfrm>
            <a:off x="399415" y="8178624"/>
            <a:ext cx="5406757" cy="1386840"/>
          </a:xfrm>
          <a:prstGeom prst="rect">
            <a:avLst/>
          </a:prstGeom>
        </p:spPr>
      </p:pic>
      <p:grpSp>
        <p:nvGrpSpPr>
          <p:cNvPr id="521" name="Group 520">
            <a:extLst>
              <a:ext uri="{FF2B5EF4-FFF2-40B4-BE49-F238E27FC236}">
                <a16:creationId xmlns:a16="http://schemas.microsoft.com/office/drawing/2014/main" id="{7F79EFF2-FD4E-8399-085E-FFB2E79FC7ED}"/>
              </a:ext>
            </a:extLst>
          </p:cNvPr>
          <p:cNvGrpSpPr>
            <a:grpSpLocks noChangeAspect="1"/>
          </p:cNvGrpSpPr>
          <p:nvPr/>
        </p:nvGrpSpPr>
        <p:grpSpPr>
          <a:xfrm rot="16200000">
            <a:off x="6303118" y="8559169"/>
            <a:ext cx="1386841" cy="734732"/>
            <a:chOff x="2455864" y="1815121"/>
            <a:chExt cx="1956948" cy="1036765"/>
          </a:xfrm>
        </p:grpSpPr>
        <p:sp>
          <p:nvSpPr>
            <p:cNvPr id="503" name="Google Shape;448;p3">
              <a:extLst>
                <a:ext uri="{FF2B5EF4-FFF2-40B4-BE49-F238E27FC236}">
                  <a16:creationId xmlns:a16="http://schemas.microsoft.com/office/drawing/2014/main" id="{FF3CE593-D584-E78E-81BF-BFBEB72BE4ED}"/>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5" name="Google Shape;448;p3">
              <a:extLst>
                <a:ext uri="{FF2B5EF4-FFF2-40B4-BE49-F238E27FC236}">
                  <a16:creationId xmlns:a16="http://schemas.microsoft.com/office/drawing/2014/main" id="{D92B4AE7-7DBA-ABB3-4485-F3EA31E0E8B7}"/>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8" name="Google Shape;451;p3">
              <a:extLst>
                <a:ext uri="{FF2B5EF4-FFF2-40B4-BE49-F238E27FC236}">
                  <a16:creationId xmlns:a16="http://schemas.microsoft.com/office/drawing/2014/main" id="{5F7FF792-F7FB-7E15-29E7-5B5521B56AA7}"/>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0" name="Picture 519" descr="A close-up of a chart&#10;&#10;Description automatically generated">
              <a:extLst>
                <a:ext uri="{FF2B5EF4-FFF2-40B4-BE49-F238E27FC236}">
                  <a16:creationId xmlns:a16="http://schemas.microsoft.com/office/drawing/2014/main" id="{08A83FC1-3AD1-C0D0-AE99-738F2C2545FD}"/>
                </a:ext>
              </a:extLst>
            </p:cNvPr>
            <p:cNvPicPr>
              <a:picLocks noChangeAspect="1"/>
            </p:cNvPicPr>
            <p:nvPr/>
          </p:nvPicPr>
          <p:blipFill>
            <a:blip r:embed="rId9"/>
            <a:srcRect r="52808" b="1923"/>
            <a:stretch/>
          </p:blipFill>
          <p:spPr>
            <a:xfrm rot="5400000">
              <a:off x="3335271" y="1355781"/>
              <a:ext cx="256887" cy="1793635"/>
            </a:xfrm>
            <a:prstGeom prst="rect">
              <a:avLst/>
            </a:prstGeom>
          </p:spPr>
        </p:pic>
      </p:grpSp>
      <p:sp>
        <p:nvSpPr>
          <p:cNvPr id="384" name="Google Shape;506;p3">
            <a:extLst>
              <a:ext uri="{FF2B5EF4-FFF2-40B4-BE49-F238E27FC236}">
                <a16:creationId xmlns:a16="http://schemas.microsoft.com/office/drawing/2014/main" id="{203AADA4-8123-B717-B6D0-E7043E68C577}"/>
              </a:ext>
            </a:extLst>
          </p:cNvPr>
          <p:cNvSpPr txBox="1"/>
          <p:nvPr/>
        </p:nvSpPr>
        <p:spPr>
          <a:xfrm>
            <a:off x="1262876" y="38533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5" name="Group 404">
            <a:extLst>
              <a:ext uri="{FF2B5EF4-FFF2-40B4-BE49-F238E27FC236}">
                <a16:creationId xmlns:a16="http://schemas.microsoft.com/office/drawing/2014/main" id="{B0A3D5E6-E9C2-CC3E-1378-A5128DF812D5}"/>
              </a:ext>
            </a:extLst>
          </p:cNvPr>
          <p:cNvGrpSpPr/>
          <p:nvPr/>
        </p:nvGrpSpPr>
        <p:grpSpPr>
          <a:xfrm>
            <a:off x="3972500" y="2648001"/>
            <a:ext cx="3209453" cy="3043766"/>
            <a:chOff x="4204730" y="2648001"/>
            <a:chExt cx="3209453" cy="3043766"/>
          </a:xfrm>
        </p:grpSpPr>
        <p:pic>
          <p:nvPicPr>
            <p:cNvPr id="392" name="Picture 391" descr="A screenshot of a graph&#10;&#10;Description automatically generated">
              <a:extLst>
                <a:ext uri="{FF2B5EF4-FFF2-40B4-BE49-F238E27FC236}">
                  <a16:creationId xmlns:a16="http://schemas.microsoft.com/office/drawing/2014/main" id="{85C9C63A-1733-75A3-28C4-F9A15A0A6AFE}"/>
                </a:ext>
              </a:extLst>
            </p:cNvPr>
            <p:cNvPicPr>
              <a:picLocks noChangeAspect="1"/>
            </p:cNvPicPr>
            <p:nvPr/>
          </p:nvPicPr>
          <p:blipFill>
            <a:blip r:embed="rId10"/>
            <a:srcRect r="37689" b="19015"/>
            <a:stretch/>
          </p:blipFill>
          <p:spPr>
            <a:xfrm>
              <a:off x="4403673" y="2743410"/>
              <a:ext cx="2534062" cy="2285790"/>
            </a:xfrm>
            <a:prstGeom prst="rect">
              <a:avLst/>
            </a:prstGeom>
          </p:spPr>
        </p:pic>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931384" y="2982888"/>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934559" y="3385583"/>
              <a:ext cx="41830"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93773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D872FE3-1051-FD5B-8931-B1D0BC86CA6B}"/>
                </a:ext>
              </a:extLst>
            </p:cNvPr>
            <p:cNvSpPr txBox="1"/>
            <p:nvPr/>
          </p:nvSpPr>
          <p:spPr>
            <a:xfrm rot="16200000">
              <a:off x="5607466" y="432809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sp>
          <p:nvSpPr>
            <p:cNvPr id="27" name="TextBox 26">
              <a:extLst>
                <a:ext uri="{FF2B5EF4-FFF2-40B4-BE49-F238E27FC236}">
                  <a16:creationId xmlns:a16="http://schemas.microsoft.com/office/drawing/2014/main" id="{7AD40A39-F312-874A-4289-8D9B2A401C23}"/>
                </a:ext>
              </a:extLst>
            </p:cNvPr>
            <p:cNvSpPr txBox="1"/>
            <p:nvPr/>
          </p:nvSpPr>
          <p:spPr>
            <a:xfrm>
              <a:off x="6910062" y="2892201"/>
              <a:ext cx="447558" cy="200055"/>
            </a:xfrm>
            <a:prstGeom prst="rect">
              <a:avLst/>
            </a:prstGeom>
            <a:noFill/>
          </p:spPr>
          <p:txBody>
            <a:bodyPr wrap="none" rtlCol="0">
              <a:spAutoFit/>
            </a:bodyPr>
            <a:lstStyle/>
            <a:p>
              <a:r>
                <a:rPr lang="en-US" sz="700" i="1" dirty="0"/>
                <a:t>KLF14</a:t>
              </a:r>
            </a:p>
          </p:txBody>
        </p:sp>
        <p:sp>
          <p:nvSpPr>
            <p:cNvPr id="33" name="TextBox 32">
              <a:extLst>
                <a:ext uri="{FF2B5EF4-FFF2-40B4-BE49-F238E27FC236}">
                  <a16:creationId xmlns:a16="http://schemas.microsoft.com/office/drawing/2014/main" id="{8EA1670A-A238-5674-AC8C-AB723D945485}"/>
                </a:ext>
              </a:extLst>
            </p:cNvPr>
            <p:cNvSpPr txBox="1"/>
            <p:nvPr/>
          </p:nvSpPr>
          <p:spPr>
            <a:xfrm>
              <a:off x="6907313" y="3286884"/>
              <a:ext cx="460382" cy="200055"/>
            </a:xfrm>
            <a:prstGeom prst="rect">
              <a:avLst/>
            </a:prstGeom>
            <a:noFill/>
          </p:spPr>
          <p:txBody>
            <a:bodyPr wrap="none" rtlCol="0">
              <a:spAutoFit/>
            </a:bodyPr>
            <a:lstStyle/>
            <a:p>
              <a:r>
                <a:rPr lang="en-US" sz="700" i="1" dirty="0"/>
                <a:t>MYOG</a:t>
              </a:r>
            </a:p>
          </p:txBody>
        </p:sp>
        <p:sp>
          <p:nvSpPr>
            <p:cNvPr id="35" name="TextBox 34">
              <a:extLst>
                <a:ext uri="{FF2B5EF4-FFF2-40B4-BE49-F238E27FC236}">
                  <a16:creationId xmlns:a16="http://schemas.microsoft.com/office/drawing/2014/main" id="{CCE41F8B-A657-D5FA-EEF2-C7C902B33CF6}"/>
                </a:ext>
              </a:extLst>
            </p:cNvPr>
            <p:cNvSpPr txBox="1"/>
            <p:nvPr/>
          </p:nvSpPr>
          <p:spPr>
            <a:xfrm>
              <a:off x="6912582" y="3172797"/>
              <a:ext cx="428322" cy="200055"/>
            </a:xfrm>
            <a:prstGeom prst="rect">
              <a:avLst/>
            </a:prstGeom>
            <a:noFill/>
          </p:spPr>
          <p:txBody>
            <a:bodyPr wrap="none" rtlCol="0">
              <a:spAutoFit/>
            </a:bodyPr>
            <a:lstStyle/>
            <a:p>
              <a:r>
                <a:rPr lang="en-US" sz="700" i="1" dirty="0"/>
                <a:t>EGR4</a:t>
              </a:r>
            </a:p>
          </p:txBody>
        </p:sp>
        <p:sp>
          <p:nvSpPr>
            <p:cNvPr id="394" name="Google Shape;460;p3">
              <a:extLst>
                <a:ext uri="{FF2B5EF4-FFF2-40B4-BE49-F238E27FC236}">
                  <a16:creationId xmlns:a16="http://schemas.microsoft.com/office/drawing/2014/main" id="{8260D8FC-50E3-4E9B-3502-8E76B195CFE3}"/>
                </a:ext>
              </a:extLst>
            </p:cNvPr>
            <p:cNvSpPr txBox="1"/>
            <p:nvPr/>
          </p:nvSpPr>
          <p:spPr>
            <a:xfrm>
              <a:off x="5327652" y="26480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6221799" y="26512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397" name="Group 396">
              <a:extLst>
                <a:ext uri="{FF2B5EF4-FFF2-40B4-BE49-F238E27FC236}">
                  <a16:creationId xmlns:a16="http://schemas.microsoft.com/office/drawing/2014/main" id="{1DAF2BE4-7F38-E1A3-C1E1-FE275523D802}"/>
                </a:ext>
              </a:extLst>
            </p:cNvPr>
            <p:cNvGrpSpPr/>
            <p:nvPr/>
          </p:nvGrpSpPr>
          <p:grpSpPr>
            <a:xfrm>
              <a:off x="4204730" y="3297072"/>
              <a:ext cx="643704" cy="1563511"/>
              <a:chOff x="4109051" y="2981150"/>
              <a:chExt cx="643704" cy="1563511"/>
            </a:xfrm>
          </p:grpSpPr>
          <p:grpSp>
            <p:nvGrpSpPr>
              <p:cNvPr id="497" name="Group 496">
                <a:extLst>
                  <a:ext uri="{FF2B5EF4-FFF2-40B4-BE49-F238E27FC236}">
                    <a16:creationId xmlns:a16="http://schemas.microsoft.com/office/drawing/2014/main" id="{A2DF4C11-FD93-AD63-D3C5-3E514F00DDA3}"/>
                  </a:ext>
                </a:extLst>
              </p:cNvPr>
              <p:cNvGrpSpPr/>
              <p:nvPr/>
            </p:nvGrpSpPr>
            <p:grpSpPr>
              <a:xfrm>
                <a:off x="4324163" y="3179173"/>
                <a:ext cx="428592" cy="1141127"/>
                <a:chOff x="6806140" y="2917523"/>
                <a:chExt cx="428592" cy="870297"/>
              </a:xfrm>
            </p:grpSpPr>
            <p:pic>
              <p:nvPicPr>
                <p:cNvPr id="463" name="Google Shape;463;p3" descr="A yellow and green bar&#10;&#10;Description automatically generated"/>
                <p:cNvPicPr preferRelativeResize="0"/>
                <p:nvPr/>
              </p:nvPicPr>
              <p:blipFill rotWithShape="1">
                <a:blip r:embed="rId11">
                  <a:alphaModFix/>
                </a:blip>
                <a:srcRect r="50457"/>
                <a:stretch/>
              </p:blipFill>
              <p:spPr>
                <a:xfrm>
                  <a:off x="6806140" y="2917523"/>
                  <a:ext cx="179672" cy="870297"/>
                </a:xfrm>
                <a:prstGeom prst="rect">
                  <a:avLst/>
                </a:prstGeom>
                <a:noFill/>
                <a:ln>
                  <a:noFill/>
                </a:ln>
              </p:spPr>
            </p:pic>
            <p:sp>
              <p:nvSpPr>
                <p:cNvPr id="61" name="TextBox 60">
                  <a:extLst>
                    <a:ext uri="{FF2B5EF4-FFF2-40B4-BE49-F238E27FC236}">
                      <a16:creationId xmlns:a16="http://schemas.microsoft.com/office/drawing/2014/main" id="{600B3655-39DA-92E2-3ECC-214FB7F89B94}"/>
                    </a:ext>
                  </a:extLst>
                </p:cNvPr>
                <p:cNvSpPr txBox="1"/>
                <p:nvPr/>
              </p:nvSpPr>
              <p:spPr>
                <a:xfrm>
                  <a:off x="6894574" y="2941351"/>
                  <a:ext cx="309700" cy="152575"/>
                </a:xfrm>
                <a:prstGeom prst="rect">
                  <a:avLst/>
                </a:prstGeom>
                <a:noFill/>
              </p:spPr>
              <p:txBody>
                <a:bodyPr wrap="none" rtlCol="0">
                  <a:spAutoFit/>
                </a:bodyPr>
                <a:lstStyle/>
                <a:p>
                  <a:r>
                    <a:rPr lang="en-US" sz="700" dirty="0"/>
                    <a:t>2.5</a:t>
                  </a:r>
                </a:p>
              </p:txBody>
            </p:sp>
            <p:sp>
              <p:nvSpPr>
                <p:cNvPr id="62" name="TextBox 61">
                  <a:extLst>
                    <a:ext uri="{FF2B5EF4-FFF2-40B4-BE49-F238E27FC236}">
                      <a16:creationId xmlns:a16="http://schemas.microsoft.com/office/drawing/2014/main" id="{0E7562BD-485D-D10F-97A3-7E959D819F26}"/>
                    </a:ext>
                  </a:extLst>
                </p:cNvPr>
                <p:cNvSpPr txBox="1"/>
                <p:nvPr/>
              </p:nvSpPr>
              <p:spPr>
                <a:xfrm>
                  <a:off x="6894574" y="3056569"/>
                  <a:ext cx="234360" cy="152575"/>
                </a:xfrm>
                <a:prstGeom prst="rect">
                  <a:avLst/>
                </a:prstGeom>
                <a:noFill/>
              </p:spPr>
              <p:txBody>
                <a:bodyPr wrap="none" rtlCol="0">
                  <a:spAutoFit/>
                </a:bodyPr>
                <a:lstStyle/>
                <a:p>
                  <a:r>
                    <a:rPr lang="en-US" sz="700" dirty="0"/>
                    <a:t>2</a:t>
                  </a:r>
                </a:p>
              </p:txBody>
            </p:sp>
            <p:sp>
              <p:nvSpPr>
                <p:cNvPr id="63" name="TextBox 62">
                  <a:extLst>
                    <a:ext uri="{FF2B5EF4-FFF2-40B4-BE49-F238E27FC236}">
                      <a16:creationId xmlns:a16="http://schemas.microsoft.com/office/drawing/2014/main" id="{D90255BA-ABB8-30E8-C7A5-F7AF98FD3807}"/>
                    </a:ext>
                  </a:extLst>
                </p:cNvPr>
                <p:cNvSpPr txBox="1"/>
                <p:nvPr/>
              </p:nvSpPr>
              <p:spPr>
                <a:xfrm>
                  <a:off x="6894574" y="3171787"/>
                  <a:ext cx="309700" cy="152575"/>
                </a:xfrm>
                <a:prstGeom prst="rect">
                  <a:avLst/>
                </a:prstGeom>
                <a:noFill/>
              </p:spPr>
              <p:txBody>
                <a:bodyPr wrap="none" rtlCol="0">
                  <a:spAutoFit/>
                </a:bodyPr>
                <a:lstStyle/>
                <a:p>
                  <a:r>
                    <a:rPr lang="en-US" sz="700" dirty="0"/>
                    <a:t>1.5</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6894574" y="3287005"/>
                  <a:ext cx="234360" cy="152575"/>
                </a:xfrm>
                <a:prstGeom prst="rect">
                  <a:avLst/>
                </a:prstGeom>
                <a:noFill/>
              </p:spPr>
              <p:txBody>
                <a:bodyPr wrap="none" rtlCol="0">
                  <a:spAutoFit/>
                </a:bodyPr>
                <a:lstStyle/>
                <a:p>
                  <a:r>
                    <a:rPr lang="en-US" sz="700" dirty="0"/>
                    <a:t>1</a:t>
                  </a:r>
                </a:p>
              </p:txBody>
            </p:sp>
            <p:sp>
              <p:nvSpPr>
                <p:cNvPr id="466" name="TextBox 465">
                  <a:extLst>
                    <a:ext uri="{FF2B5EF4-FFF2-40B4-BE49-F238E27FC236}">
                      <a16:creationId xmlns:a16="http://schemas.microsoft.com/office/drawing/2014/main" id="{2B97075A-8952-A3B0-E41C-0B233F7108D0}"/>
                    </a:ext>
                  </a:extLst>
                </p:cNvPr>
                <p:cNvSpPr txBox="1"/>
                <p:nvPr/>
              </p:nvSpPr>
              <p:spPr>
                <a:xfrm>
                  <a:off x="6894574" y="3402223"/>
                  <a:ext cx="309700" cy="152575"/>
                </a:xfrm>
                <a:prstGeom prst="rect">
                  <a:avLst/>
                </a:prstGeom>
                <a:noFill/>
              </p:spPr>
              <p:txBody>
                <a:bodyPr wrap="none" rtlCol="0">
                  <a:spAutoFit/>
                </a:bodyPr>
                <a:lstStyle/>
                <a:p>
                  <a:r>
                    <a:rPr lang="en-US" sz="700" dirty="0"/>
                    <a:t>0.5</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6894574" y="3517440"/>
                  <a:ext cx="234360" cy="152575"/>
                </a:xfrm>
                <a:prstGeom prst="rect">
                  <a:avLst/>
                </a:prstGeom>
                <a:noFill/>
              </p:spPr>
              <p:txBody>
                <a:bodyPr wrap="none" rtlCol="0">
                  <a:spAutoFit/>
                </a:bodyPr>
                <a:lstStyle/>
                <a:p>
                  <a:r>
                    <a:rPr lang="en-US" sz="700" dirty="0"/>
                    <a:t>0</a:t>
                  </a:r>
                </a:p>
              </p:txBody>
            </p:sp>
            <p:sp>
              <p:nvSpPr>
                <p:cNvPr id="480" name="TextBox 479">
                  <a:extLst>
                    <a:ext uri="{FF2B5EF4-FFF2-40B4-BE49-F238E27FC236}">
                      <a16:creationId xmlns:a16="http://schemas.microsoft.com/office/drawing/2014/main" id="{33A080BD-7FA2-A84A-4AD6-EC4CD01ACFDB}"/>
                    </a:ext>
                  </a:extLst>
                </p:cNvPr>
                <p:cNvSpPr txBox="1"/>
                <p:nvPr/>
              </p:nvSpPr>
              <p:spPr>
                <a:xfrm>
                  <a:off x="6894574" y="3632658"/>
                  <a:ext cx="340158" cy="152575"/>
                </a:xfrm>
                <a:prstGeom prst="rect">
                  <a:avLst/>
                </a:prstGeom>
                <a:noFill/>
              </p:spPr>
              <p:txBody>
                <a:bodyPr wrap="none" rtlCol="0">
                  <a:spAutoFit/>
                </a:bodyPr>
                <a:lstStyle/>
                <a:p>
                  <a:r>
                    <a:rPr lang="en-US" sz="700" dirty="0"/>
                    <a:t>-0.5</a:t>
                  </a:r>
                </a:p>
              </p:txBody>
            </p:sp>
          </p:grpSp>
          <p:sp>
            <p:nvSpPr>
              <p:cNvPr id="396" name="Google Shape;358;p2">
                <a:extLst>
                  <a:ext uri="{FF2B5EF4-FFF2-40B4-BE49-F238E27FC236}">
                    <a16:creationId xmlns:a16="http://schemas.microsoft.com/office/drawing/2014/main" id="{2BA2D650-26ED-EFE6-2638-009E10561050}"/>
                  </a:ext>
                </a:extLst>
              </p:cNvPr>
              <p:cNvSpPr txBox="1"/>
              <p:nvPr/>
            </p:nvSpPr>
            <p:spPr>
              <a:xfrm rot="16200000">
                <a:off x="3451242" y="3638959"/>
                <a:ext cx="1563511" cy="2478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93455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907313" y="4892571"/>
              <a:ext cx="506870" cy="200055"/>
            </a:xfrm>
            <a:prstGeom prst="rect">
              <a:avLst/>
            </a:prstGeom>
            <a:noFill/>
          </p:spPr>
          <p:txBody>
            <a:bodyPr wrap="none" rtlCol="0">
              <a:spAutoFit/>
            </a:bodyPr>
            <a:lstStyle/>
            <a:p>
              <a:r>
                <a:rPr lang="en-US" sz="700" i="1" dirty="0"/>
                <a:t>ZNF304</a:t>
              </a:r>
            </a:p>
          </p:txBody>
        </p:sp>
      </p:grpSp>
      <p:grpSp>
        <p:nvGrpSpPr>
          <p:cNvPr id="414" name="Group 413">
            <a:extLst>
              <a:ext uri="{FF2B5EF4-FFF2-40B4-BE49-F238E27FC236}">
                <a16:creationId xmlns:a16="http://schemas.microsoft.com/office/drawing/2014/main" id="{DD8409EF-40B2-7DA2-A45C-D9213279D806}"/>
              </a:ext>
            </a:extLst>
          </p:cNvPr>
          <p:cNvGrpSpPr/>
          <p:nvPr/>
        </p:nvGrpSpPr>
        <p:grpSpPr>
          <a:xfrm>
            <a:off x="5310999" y="5974040"/>
            <a:ext cx="563205" cy="1021440"/>
            <a:chOff x="3213137" y="8754244"/>
            <a:chExt cx="563205" cy="1021440"/>
          </a:xfrm>
        </p:grpSpPr>
        <p:sp>
          <p:nvSpPr>
            <p:cNvPr id="415" name="TextBox 414">
              <a:extLst>
                <a:ext uri="{FF2B5EF4-FFF2-40B4-BE49-F238E27FC236}">
                  <a16:creationId xmlns:a16="http://schemas.microsoft.com/office/drawing/2014/main" id="{B070064B-C678-830D-4867-E5C12977950F}"/>
                </a:ext>
              </a:extLst>
            </p:cNvPr>
            <p:cNvSpPr txBox="1"/>
            <p:nvPr/>
          </p:nvSpPr>
          <p:spPr>
            <a:xfrm>
              <a:off x="3416948" y="9027563"/>
              <a:ext cx="359394" cy="200055"/>
            </a:xfrm>
            <a:prstGeom prst="rect">
              <a:avLst/>
            </a:prstGeom>
            <a:noFill/>
          </p:spPr>
          <p:txBody>
            <a:bodyPr wrap="none" rtlCol="0">
              <a:spAutoFit/>
            </a:bodyPr>
            <a:lstStyle/>
            <a:p>
              <a:r>
                <a:rPr lang="en-US" sz="700" dirty="0"/>
                <a:t>0.03</a:t>
              </a:r>
            </a:p>
          </p:txBody>
        </p:sp>
        <p:sp>
          <p:nvSpPr>
            <p:cNvPr id="416" name="TextBox 415">
              <a:extLst>
                <a:ext uri="{FF2B5EF4-FFF2-40B4-BE49-F238E27FC236}">
                  <a16:creationId xmlns:a16="http://schemas.microsoft.com/office/drawing/2014/main" id="{36EF0604-7291-7A2D-33C2-144A0D61F25F}"/>
                </a:ext>
              </a:extLst>
            </p:cNvPr>
            <p:cNvSpPr txBox="1"/>
            <p:nvPr/>
          </p:nvSpPr>
          <p:spPr>
            <a:xfrm>
              <a:off x="3416948" y="9221904"/>
              <a:ext cx="359394" cy="200055"/>
            </a:xfrm>
            <a:prstGeom prst="rect">
              <a:avLst/>
            </a:prstGeom>
            <a:noFill/>
          </p:spPr>
          <p:txBody>
            <a:bodyPr wrap="none" rtlCol="0">
              <a:spAutoFit/>
            </a:bodyPr>
            <a:lstStyle/>
            <a:p>
              <a:r>
                <a:rPr lang="en-US" sz="700" dirty="0"/>
                <a:t>0.02</a:t>
              </a:r>
            </a:p>
          </p:txBody>
        </p:sp>
        <p:sp>
          <p:nvSpPr>
            <p:cNvPr id="417" name="TextBox 416">
              <a:extLst>
                <a:ext uri="{FF2B5EF4-FFF2-40B4-BE49-F238E27FC236}">
                  <a16:creationId xmlns:a16="http://schemas.microsoft.com/office/drawing/2014/main" id="{2CF22590-BC38-AF57-445C-5DDD100BC987}"/>
                </a:ext>
              </a:extLst>
            </p:cNvPr>
            <p:cNvSpPr txBox="1"/>
            <p:nvPr/>
          </p:nvSpPr>
          <p:spPr>
            <a:xfrm>
              <a:off x="3416948" y="9416245"/>
              <a:ext cx="359394" cy="200055"/>
            </a:xfrm>
            <a:prstGeom prst="rect">
              <a:avLst/>
            </a:prstGeom>
            <a:noFill/>
          </p:spPr>
          <p:txBody>
            <a:bodyPr wrap="none" rtlCol="0">
              <a:spAutoFit/>
            </a:bodyPr>
            <a:lstStyle/>
            <a:p>
              <a:r>
                <a:rPr lang="en-US" sz="700" dirty="0"/>
                <a:t>0.01</a:t>
              </a:r>
            </a:p>
          </p:txBody>
        </p:sp>
        <p:pic>
          <p:nvPicPr>
            <p:cNvPr id="418" name="Google Shape;553;p4">
              <a:extLst>
                <a:ext uri="{FF2B5EF4-FFF2-40B4-BE49-F238E27FC236}">
                  <a16:creationId xmlns:a16="http://schemas.microsoft.com/office/drawing/2014/main" id="{79E2055A-0564-8903-321F-FE0E530A8FA9}"/>
                </a:ext>
              </a:extLst>
            </p:cNvPr>
            <p:cNvPicPr preferRelativeResize="0"/>
            <p:nvPr/>
          </p:nvPicPr>
          <p:blipFill rotWithShape="1">
            <a:blip r:embed="rId12">
              <a:alphaModFix/>
            </a:blip>
            <a:srcRect l="87341" t="53709" r="6970" b="7392"/>
            <a:stretch/>
          </p:blipFill>
          <p:spPr>
            <a:xfrm>
              <a:off x="3335460" y="8936665"/>
              <a:ext cx="146906" cy="839019"/>
            </a:xfrm>
            <a:prstGeom prst="rect">
              <a:avLst/>
            </a:prstGeom>
            <a:noFill/>
            <a:ln>
              <a:noFill/>
            </a:ln>
          </p:spPr>
        </p:pic>
        <p:sp>
          <p:nvSpPr>
            <p:cNvPr id="419" name="TextBox 418">
              <a:extLst>
                <a:ext uri="{FF2B5EF4-FFF2-40B4-BE49-F238E27FC236}">
                  <a16:creationId xmlns:a16="http://schemas.microsoft.com/office/drawing/2014/main" id="{B49CB8C9-AE6E-A49D-EA8F-FBB25B65D71A}"/>
                </a:ext>
              </a:extLst>
            </p:cNvPr>
            <p:cNvSpPr txBox="1"/>
            <p:nvPr/>
          </p:nvSpPr>
          <p:spPr>
            <a:xfrm>
              <a:off x="3213137" y="8754244"/>
              <a:ext cx="524503" cy="200055"/>
            </a:xfrm>
            <a:prstGeom prst="rect">
              <a:avLst/>
            </a:prstGeom>
            <a:noFill/>
          </p:spPr>
          <p:txBody>
            <a:bodyPr wrap="none" rtlCol="0">
              <a:spAutoFit/>
            </a:bodyPr>
            <a:lstStyle/>
            <a:p>
              <a:r>
                <a:rPr lang="en-US" sz="700" dirty="0" err="1"/>
                <a:t>p.adjust</a:t>
              </a:r>
              <a:r>
                <a:rPr lang="en-US" sz="700" dirty="0"/>
                <a:t> </a:t>
              </a:r>
            </a:p>
          </p:txBody>
        </p:sp>
      </p:grpSp>
      <p:grpSp>
        <p:nvGrpSpPr>
          <p:cNvPr id="433" name="Group 432">
            <a:extLst>
              <a:ext uri="{FF2B5EF4-FFF2-40B4-BE49-F238E27FC236}">
                <a16:creationId xmlns:a16="http://schemas.microsoft.com/office/drawing/2014/main" id="{655C7094-B3DD-46ED-56D2-ECCB63B7A022}"/>
              </a:ext>
            </a:extLst>
          </p:cNvPr>
          <p:cNvGrpSpPr/>
          <p:nvPr/>
        </p:nvGrpSpPr>
        <p:grpSpPr>
          <a:xfrm>
            <a:off x="4868300" y="5987621"/>
            <a:ext cx="499675" cy="744418"/>
            <a:chOff x="5331850" y="6117796"/>
            <a:chExt cx="499675" cy="744418"/>
          </a:xfrm>
        </p:grpSpPr>
        <p:sp>
          <p:nvSpPr>
            <p:cNvPr id="426" name="TextBox 425">
              <a:extLst>
                <a:ext uri="{FF2B5EF4-FFF2-40B4-BE49-F238E27FC236}">
                  <a16:creationId xmlns:a16="http://schemas.microsoft.com/office/drawing/2014/main" id="{3A18CD4B-3B9E-6E9C-1FA6-53D5F9DE49C4}"/>
                </a:ext>
              </a:extLst>
            </p:cNvPr>
            <p:cNvSpPr txBox="1"/>
            <p:nvPr/>
          </p:nvSpPr>
          <p:spPr>
            <a:xfrm>
              <a:off x="5555067" y="6279840"/>
              <a:ext cx="234360" cy="200055"/>
            </a:xfrm>
            <a:prstGeom prst="rect">
              <a:avLst/>
            </a:prstGeom>
            <a:noFill/>
          </p:spPr>
          <p:txBody>
            <a:bodyPr wrap="none" rtlCol="0">
              <a:spAutoFit/>
            </a:bodyPr>
            <a:lstStyle/>
            <a:p>
              <a:r>
                <a:rPr lang="en-US" sz="700" dirty="0"/>
                <a:t>4</a:t>
              </a:r>
            </a:p>
          </p:txBody>
        </p:sp>
        <p:sp>
          <p:nvSpPr>
            <p:cNvPr id="427" name="TextBox 426">
              <a:extLst>
                <a:ext uri="{FF2B5EF4-FFF2-40B4-BE49-F238E27FC236}">
                  <a16:creationId xmlns:a16="http://schemas.microsoft.com/office/drawing/2014/main" id="{23B947CA-D6A8-B211-DDE4-95D7DD362A57}"/>
                </a:ext>
              </a:extLst>
            </p:cNvPr>
            <p:cNvSpPr txBox="1"/>
            <p:nvPr/>
          </p:nvSpPr>
          <p:spPr>
            <a:xfrm>
              <a:off x="5555067" y="6445734"/>
              <a:ext cx="234360" cy="200055"/>
            </a:xfrm>
            <a:prstGeom prst="rect">
              <a:avLst/>
            </a:prstGeom>
            <a:noFill/>
          </p:spPr>
          <p:txBody>
            <a:bodyPr wrap="none" rtlCol="0">
              <a:spAutoFit/>
            </a:bodyPr>
            <a:lstStyle/>
            <a:p>
              <a:r>
                <a:rPr lang="en-US" sz="700" dirty="0"/>
                <a:t>8</a:t>
              </a:r>
            </a:p>
          </p:txBody>
        </p:sp>
        <p:sp>
          <p:nvSpPr>
            <p:cNvPr id="428" name="TextBox 427">
              <a:extLst>
                <a:ext uri="{FF2B5EF4-FFF2-40B4-BE49-F238E27FC236}">
                  <a16:creationId xmlns:a16="http://schemas.microsoft.com/office/drawing/2014/main" id="{8843DB44-B725-3C99-F4BC-AFD7DB339E3C}"/>
                </a:ext>
              </a:extLst>
            </p:cNvPr>
            <p:cNvSpPr txBox="1"/>
            <p:nvPr/>
          </p:nvSpPr>
          <p:spPr>
            <a:xfrm>
              <a:off x="5331850" y="6117796"/>
              <a:ext cx="449162" cy="200055"/>
            </a:xfrm>
            <a:prstGeom prst="rect">
              <a:avLst/>
            </a:prstGeom>
            <a:noFill/>
          </p:spPr>
          <p:txBody>
            <a:bodyPr wrap="none" rtlCol="0">
              <a:spAutoFit/>
            </a:bodyPr>
            <a:lstStyle/>
            <a:p>
              <a:r>
                <a:rPr lang="en-US" sz="700" dirty="0"/>
                <a:t>Count </a:t>
              </a:r>
            </a:p>
          </p:txBody>
        </p:sp>
        <p:sp>
          <p:nvSpPr>
            <p:cNvPr id="429" name="Oval 428">
              <a:extLst>
                <a:ext uri="{FF2B5EF4-FFF2-40B4-BE49-F238E27FC236}">
                  <a16:creationId xmlns:a16="http://schemas.microsoft.com/office/drawing/2014/main" id="{E845FED3-71B3-D798-69E4-3CCEF1E74709}"/>
                </a:ext>
              </a:extLst>
            </p:cNvPr>
            <p:cNvSpPr>
              <a:spLocks noChangeAspect="1"/>
            </p:cNvSpPr>
            <p:nvPr/>
          </p:nvSpPr>
          <p:spPr>
            <a:xfrm>
              <a:off x="5493395" y="6333208"/>
              <a:ext cx="54078" cy="54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3DA1BF86-6DD4-F8B1-DBB5-90D875A3FFF4}"/>
                </a:ext>
              </a:extLst>
            </p:cNvPr>
            <p:cNvSpPr>
              <a:spLocks noChangeAspect="1"/>
            </p:cNvSpPr>
            <p:nvPr/>
          </p:nvSpPr>
          <p:spPr>
            <a:xfrm>
              <a:off x="5452835" y="6474467"/>
              <a:ext cx="135197" cy="13716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F322370C-E51F-1BB8-BD5B-3C096EB0B5BF}"/>
                </a:ext>
              </a:extLst>
            </p:cNvPr>
            <p:cNvSpPr>
              <a:spLocks noChangeAspect="1"/>
            </p:cNvSpPr>
            <p:nvPr/>
          </p:nvSpPr>
          <p:spPr>
            <a:xfrm>
              <a:off x="5434808" y="6688478"/>
              <a:ext cx="171250" cy="1737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extBox 431">
              <a:extLst>
                <a:ext uri="{FF2B5EF4-FFF2-40B4-BE49-F238E27FC236}">
                  <a16:creationId xmlns:a16="http://schemas.microsoft.com/office/drawing/2014/main" id="{049C0572-B1F0-4E1C-7168-8F41D324E2AA}"/>
                </a:ext>
              </a:extLst>
            </p:cNvPr>
            <p:cNvSpPr txBox="1"/>
            <p:nvPr/>
          </p:nvSpPr>
          <p:spPr>
            <a:xfrm>
              <a:off x="5547473" y="6658671"/>
              <a:ext cx="284052" cy="200055"/>
            </a:xfrm>
            <a:prstGeom prst="rect">
              <a:avLst/>
            </a:prstGeom>
            <a:noFill/>
          </p:spPr>
          <p:txBody>
            <a:bodyPr wrap="none" rtlCol="0">
              <a:spAutoFit/>
            </a:bodyPr>
            <a:lstStyle/>
            <a:p>
              <a:r>
                <a:rPr lang="en-US" sz="700" dirty="0"/>
                <a:t>12</a:t>
              </a:r>
            </a:p>
          </p:txBody>
        </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13"/>
          <a:srcRect t="9345" r="29354" b="22145"/>
          <a:stretch/>
        </p:blipFill>
        <p:spPr>
          <a:xfrm>
            <a:off x="337788" y="8174983"/>
            <a:ext cx="5490887" cy="1390481"/>
          </a:xfrm>
          <a:prstGeom prst="rect">
            <a:avLst/>
          </a:prstGeom>
        </p:spPr>
      </p:pic>
      <p:grpSp>
        <p:nvGrpSpPr>
          <p:cNvPr id="23" name="Group 22">
            <a:extLst>
              <a:ext uri="{FF2B5EF4-FFF2-40B4-BE49-F238E27FC236}">
                <a16:creationId xmlns:a16="http://schemas.microsoft.com/office/drawing/2014/main" id="{02294D88-564E-9D41-9860-BA02ADB3BAF0}"/>
              </a:ext>
            </a:extLst>
          </p:cNvPr>
          <p:cNvGrpSpPr/>
          <p:nvPr/>
        </p:nvGrpSpPr>
        <p:grpSpPr>
          <a:xfrm>
            <a:off x="1335661" y="9488946"/>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258427" y="7245185"/>
                <a:ext cx="1116689" cy="230832"/>
              </a:xfrm>
              <a:prstGeom prst="rect">
                <a:avLst/>
              </a:prstGeom>
              <a:noFill/>
            </p:spPr>
            <p:txBody>
              <a:bodyPr wrap="square" rtlCol="0">
                <a:spAutoFit/>
              </a:bodyPr>
              <a:lstStyle/>
              <a:p>
                <a:r>
                  <a:rPr lang="en-US" sz="900" dirty="0"/>
                  <a:t>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84907" y="7253533"/>
                <a:ext cx="1116690"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grpSp>
        <p:nvGrpSpPr>
          <p:cNvPr id="3" name="Group 2">
            <a:extLst>
              <a:ext uri="{FF2B5EF4-FFF2-40B4-BE49-F238E27FC236}">
                <a16:creationId xmlns:a16="http://schemas.microsoft.com/office/drawing/2014/main" id="{96B5040B-29BE-87B9-6B47-9A4724978BF1}"/>
              </a:ext>
            </a:extLst>
          </p:cNvPr>
          <p:cNvGrpSpPr/>
          <p:nvPr/>
        </p:nvGrpSpPr>
        <p:grpSpPr>
          <a:xfrm>
            <a:off x="73658" y="7383306"/>
            <a:ext cx="8013262" cy="2519320"/>
            <a:chOff x="135375" y="351046"/>
            <a:chExt cx="8013262" cy="2519320"/>
          </a:xfrm>
        </p:grpSpPr>
        <p:sp>
          <p:nvSpPr>
            <p:cNvPr id="5" name="Google Shape;528;p4">
              <a:extLst>
                <a:ext uri="{FF2B5EF4-FFF2-40B4-BE49-F238E27FC236}">
                  <a16:creationId xmlns:a16="http://schemas.microsoft.com/office/drawing/2014/main" id="{6522F01F-B8E3-C6E2-81DA-4F6DF73FEA26}"/>
                </a:ext>
              </a:extLst>
            </p:cNvPr>
            <p:cNvSpPr/>
            <p:nvPr/>
          </p:nvSpPr>
          <p:spPr>
            <a:xfrm>
              <a:off x="135375" y="35724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449688" y="35724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72400" y="37533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225099" y="65243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67446" y="35104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81760" y="35104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2" name="Group 511">
              <a:extLst>
                <a:ext uri="{FF2B5EF4-FFF2-40B4-BE49-F238E27FC236}">
                  <a16:creationId xmlns:a16="http://schemas.microsoft.com/office/drawing/2014/main" id="{E2E9DF8E-4F95-1869-CB2B-A019DEC4E75C}"/>
                </a:ext>
              </a:extLst>
            </p:cNvPr>
            <p:cNvGrpSpPr/>
            <p:nvPr/>
          </p:nvGrpSpPr>
          <p:grpSpPr>
            <a:xfrm>
              <a:off x="4277742" y="573380"/>
              <a:ext cx="3423386" cy="2296986"/>
              <a:chOff x="4277742" y="573380"/>
              <a:chExt cx="3423386" cy="2296986"/>
            </a:xfrm>
          </p:grpSpPr>
          <p:grpSp>
            <p:nvGrpSpPr>
              <p:cNvPr id="519" name="Group 518">
                <a:extLst>
                  <a:ext uri="{FF2B5EF4-FFF2-40B4-BE49-F238E27FC236}">
                    <a16:creationId xmlns:a16="http://schemas.microsoft.com/office/drawing/2014/main" id="{350B7B91-0762-0306-E758-61AB4994B2A0}"/>
                  </a:ext>
                </a:extLst>
              </p:cNvPr>
              <p:cNvGrpSpPr/>
              <p:nvPr/>
            </p:nvGrpSpPr>
            <p:grpSpPr>
              <a:xfrm>
                <a:off x="5922794" y="2323741"/>
                <a:ext cx="1276311" cy="536930"/>
                <a:chOff x="6309192" y="2769399"/>
                <a:chExt cx="1444352" cy="607621"/>
              </a:xfrm>
            </p:grpSpPr>
            <p:grpSp>
              <p:nvGrpSpPr>
                <p:cNvPr id="702" name="Group 701">
                  <a:extLst>
                    <a:ext uri="{FF2B5EF4-FFF2-40B4-BE49-F238E27FC236}">
                      <a16:creationId xmlns:a16="http://schemas.microsoft.com/office/drawing/2014/main" id="{ADCE5C19-CC98-C8EE-43A7-1DE58A6EF0E1}"/>
                    </a:ext>
                  </a:extLst>
                </p:cNvPr>
                <p:cNvGrpSpPr/>
                <p:nvPr/>
              </p:nvGrpSpPr>
              <p:grpSpPr>
                <a:xfrm rot="5400000">
                  <a:off x="6727557" y="2351034"/>
                  <a:ext cx="607621" cy="1444352"/>
                  <a:chOff x="7050319" y="1209232"/>
                  <a:chExt cx="607621" cy="1444352"/>
                </a:xfrm>
              </p:grpSpPr>
              <p:grpSp>
                <p:nvGrpSpPr>
                  <p:cNvPr id="705" name="Group 704">
                    <a:extLst>
                      <a:ext uri="{FF2B5EF4-FFF2-40B4-BE49-F238E27FC236}">
                        <a16:creationId xmlns:a16="http://schemas.microsoft.com/office/drawing/2014/main" id="{A77A4C80-BE90-EA85-F216-FF82A6BA41C0}"/>
                      </a:ext>
                    </a:extLst>
                  </p:cNvPr>
                  <p:cNvGrpSpPr/>
                  <p:nvPr/>
                </p:nvGrpSpPr>
                <p:grpSpPr>
                  <a:xfrm>
                    <a:off x="7050319" y="1209232"/>
                    <a:ext cx="607621" cy="1444352"/>
                    <a:chOff x="2099470" y="4360390"/>
                    <a:chExt cx="607621" cy="1444352"/>
                  </a:xfrm>
                </p:grpSpPr>
                <p:sp>
                  <p:nvSpPr>
                    <p:cNvPr id="707" name="TextBox 706">
                      <a:extLst>
                        <a:ext uri="{FF2B5EF4-FFF2-40B4-BE49-F238E27FC236}">
                          <a16:creationId xmlns:a16="http://schemas.microsoft.com/office/drawing/2014/main" id="{919D19B6-0755-9A52-F0D9-7132B9ACC0C1}"/>
                        </a:ext>
                      </a:extLst>
                    </p:cNvPr>
                    <p:cNvSpPr txBox="1"/>
                    <p:nvPr/>
                  </p:nvSpPr>
                  <p:spPr>
                    <a:xfrm rot="16200000">
                      <a:off x="1490491" y="4969369"/>
                      <a:ext cx="1444352" cy="226394"/>
                    </a:xfrm>
                    <a:prstGeom prst="rect">
                      <a:avLst/>
                    </a:prstGeom>
                    <a:noFill/>
                  </p:spPr>
                  <p:txBody>
                    <a:bodyPr wrap="none" rtlCol="0">
                      <a:spAutoFit/>
                    </a:bodyPr>
                    <a:lstStyle/>
                    <a:p>
                      <a:pPr algn="ctr"/>
                      <a:r>
                        <a:rPr lang="en-US" sz="700" dirty="0"/>
                        <a:t>Incoming signaling strength</a:t>
                      </a:r>
                    </a:p>
                  </p:txBody>
                </p:sp>
                <p:sp>
                  <p:nvSpPr>
                    <p:cNvPr id="708" name="TextBox 707">
                      <a:extLst>
                        <a:ext uri="{FF2B5EF4-FFF2-40B4-BE49-F238E27FC236}">
                          <a16:creationId xmlns:a16="http://schemas.microsoft.com/office/drawing/2014/main" id="{8F7FF9EB-7B3A-ACC0-FA7E-40A3A0148E7B}"/>
                        </a:ext>
                      </a:extLst>
                    </p:cNvPr>
                    <p:cNvSpPr txBox="1"/>
                    <p:nvPr/>
                  </p:nvSpPr>
                  <p:spPr>
                    <a:xfrm rot="16200000">
                      <a:off x="2456847" y="5487264"/>
                      <a:ext cx="265216" cy="226394"/>
                    </a:xfrm>
                    <a:prstGeom prst="rect">
                      <a:avLst/>
                    </a:prstGeom>
                    <a:noFill/>
                  </p:spPr>
                  <p:txBody>
                    <a:bodyPr wrap="none" rtlCol="0">
                      <a:spAutoFit/>
                    </a:bodyPr>
                    <a:lstStyle/>
                    <a:p>
                      <a:r>
                        <a:rPr lang="en-US" sz="700" dirty="0"/>
                        <a:t>0</a:t>
                      </a:r>
                    </a:p>
                  </p:txBody>
                </p:sp>
                <p:sp>
                  <p:nvSpPr>
                    <p:cNvPr id="709" name="TextBox 708">
                      <a:extLst>
                        <a:ext uri="{FF2B5EF4-FFF2-40B4-BE49-F238E27FC236}">
                          <a16:creationId xmlns:a16="http://schemas.microsoft.com/office/drawing/2014/main" id="{35C58150-9CF1-9D03-67D6-CE56F5C5D280}"/>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710" name="TextBox 709">
                      <a:extLst>
                        <a:ext uri="{FF2B5EF4-FFF2-40B4-BE49-F238E27FC236}">
                          <a16:creationId xmlns:a16="http://schemas.microsoft.com/office/drawing/2014/main" id="{85DC26AA-C750-DA48-4F88-FECECEFB6831}"/>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706" name="Picture 705">
                    <a:extLst>
                      <a:ext uri="{FF2B5EF4-FFF2-40B4-BE49-F238E27FC236}">
                        <a16:creationId xmlns:a16="http://schemas.microsoft.com/office/drawing/2014/main" id="{D39E4DE9-79FE-A87C-45EC-FF02DE8825BD}"/>
                      </a:ext>
                    </a:extLst>
                  </p:cNvPr>
                  <p:cNvPicPr>
                    <a:picLocks noChangeAspect="1"/>
                  </p:cNvPicPr>
                  <p:nvPr/>
                </p:nvPicPr>
                <p:blipFill rotWithShape="1">
                  <a:blip r:embed="rId16"/>
                  <a:srcRect l="2" r="-26673" b="49573"/>
                  <a:stretch/>
                </p:blipFill>
                <p:spPr>
                  <a:xfrm>
                    <a:off x="7275937" y="1605544"/>
                    <a:ext cx="230834" cy="838064"/>
                  </a:xfrm>
                  <a:prstGeom prst="rect">
                    <a:avLst/>
                  </a:prstGeom>
                </p:spPr>
              </p:pic>
            </p:grpSp>
            <p:sp>
              <p:nvSpPr>
                <p:cNvPr id="703" name="Rectangle 702">
                  <a:extLst>
                    <a:ext uri="{FF2B5EF4-FFF2-40B4-BE49-F238E27FC236}">
                      <a16:creationId xmlns:a16="http://schemas.microsoft.com/office/drawing/2014/main" id="{31FF6860-70E4-E024-02BE-392E67BDB974}"/>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04" name="TextBox 703">
                  <a:extLst>
                    <a:ext uri="{FF2B5EF4-FFF2-40B4-BE49-F238E27FC236}">
                      <a16:creationId xmlns:a16="http://schemas.microsoft.com/office/drawing/2014/main" id="{1767AEE5-1E37-58B4-3A81-93C7251018E7}"/>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527" name="Group 526">
                <a:extLst>
                  <a:ext uri="{FF2B5EF4-FFF2-40B4-BE49-F238E27FC236}">
                    <a16:creationId xmlns:a16="http://schemas.microsoft.com/office/drawing/2014/main" id="{80856D6E-0535-C48A-0708-9674BECC2530}"/>
                  </a:ext>
                </a:extLst>
              </p:cNvPr>
              <p:cNvGrpSpPr/>
              <p:nvPr/>
            </p:nvGrpSpPr>
            <p:grpSpPr>
              <a:xfrm>
                <a:off x="4403491" y="2330171"/>
                <a:ext cx="1276311" cy="540195"/>
                <a:chOff x="4675647" y="2765239"/>
                <a:chExt cx="1444352" cy="611316"/>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7"/>
                <a:srcRect l="81516" t="2226" r="12650" b="48668"/>
                <a:stretch/>
              </p:blipFill>
              <p:spPr>
                <a:xfrm rot="5400000">
                  <a:off x="5244851" y="2690322"/>
                  <a:ext cx="163216" cy="797951"/>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97" name="TextBox 696">
                  <a:extLst>
                    <a:ext uri="{FF2B5EF4-FFF2-40B4-BE49-F238E27FC236}">
                      <a16:creationId xmlns:a16="http://schemas.microsoft.com/office/drawing/2014/main" id="{8B2CB04F-F023-BB2E-202A-166910C14158}"/>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8"/>
              <a:srcRect l="2290" t="37541" r="35411" b="37240"/>
              <a:stretch/>
            </p:blipFill>
            <p:spPr>
              <a:xfrm>
                <a:off x="4476782" y="86283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9"/>
              <a:srcRect l="2531" t="41181" r="35335" b="40651"/>
              <a:stretch/>
            </p:blipFill>
            <p:spPr>
              <a:xfrm>
                <a:off x="4480515" y="160113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7002674" y="83276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7005104" y="155560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127251" y="110635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103496" y="174733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73607" y="57338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8"/>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sp>
            <p:nvSpPr>
              <p:cNvPr id="575" name="TextBox 574">
                <a:extLst>
                  <a:ext uri="{FF2B5EF4-FFF2-40B4-BE49-F238E27FC236}">
                    <a16:creationId xmlns:a16="http://schemas.microsoft.com/office/drawing/2014/main" id="{66A42B32-C531-2C56-AAF2-6BC546D4585A}"/>
                  </a:ext>
                </a:extLst>
              </p:cNvPr>
              <p:cNvSpPr txBox="1"/>
              <p:nvPr/>
            </p:nvSpPr>
            <p:spPr>
              <a:xfrm rot="16200000">
                <a:off x="4412335" y="2099972"/>
                <a:ext cx="284052"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500840" y="2099972"/>
                <a:ext cx="284052"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89345" y="2099972"/>
                <a:ext cx="284052"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77850" y="2099972"/>
                <a:ext cx="284052"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66355" y="2099972"/>
                <a:ext cx="284052"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854860" y="2099972"/>
                <a:ext cx="284052"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918518" y="2124819"/>
                <a:ext cx="333746"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5007023" y="2124819"/>
                <a:ext cx="333746"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95528" y="2124819"/>
                <a:ext cx="333746"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84033" y="2124819"/>
                <a:ext cx="333746"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72538" y="2124819"/>
                <a:ext cx="333746"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361043" y="2124819"/>
                <a:ext cx="333746"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449548" y="2124819"/>
                <a:ext cx="333746"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538053" y="2124819"/>
                <a:ext cx="333746"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626558" y="2124819"/>
                <a:ext cx="333746"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715063" y="2124819"/>
                <a:ext cx="333746"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803568" y="2124819"/>
                <a:ext cx="333746"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92073" y="2124819"/>
                <a:ext cx="333746"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80578" y="2124819"/>
                <a:ext cx="333746"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69083" y="2124819"/>
                <a:ext cx="333746"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157588" y="2124819"/>
                <a:ext cx="333746"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246093" y="2124819"/>
                <a:ext cx="333746"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334598" y="2124819"/>
                <a:ext cx="333746"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423103" y="2124819"/>
                <a:ext cx="333746"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65622" y="2124819"/>
                <a:ext cx="333746"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77123" y="2124819"/>
                <a:ext cx="333746"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88618" y="2124819"/>
                <a:ext cx="333746"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600113" y="2124819"/>
                <a:ext cx="333746"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511608" y="2124819"/>
                <a:ext cx="333746" cy="200055"/>
              </a:xfrm>
              <a:prstGeom prst="rect">
                <a:avLst/>
              </a:prstGeom>
              <a:noFill/>
            </p:spPr>
            <p:txBody>
              <a:bodyPr wrap="none" rtlCol="0">
                <a:spAutoFit/>
              </a:bodyPr>
              <a:lstStyle/>
              <a:p>
                <a:r>
                  <a:rPr lang="en-US" sz="700" dirty="0"/>
                  <a:t>p53</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44B9C129-5EFD-3DDA-1946-FE739B815D00}"/>
              </a:ext>
            </a:extLst>
          </p:cNvPr>
          <p:cNvPicPr>
            <a:picLocks noChangeAspect="1"/>
          </p:cNvPicPr>
          <p:nvPr/>
        </p:nvPicPr>
        <p:blipFill>
          <a:blip r:embed="rId3"/>
          <a:srcRect l="56101" t="20063" b="6401"/>
          <a:stretch/>
        </p:blipFill>
        <p:spPr>
          <a:xfrm>
            <a:off x="2965465" y="3294199"/>
            <a:ext cx="1305557" cy="1216152"/>
          </a:xfrm>
          <a:prstGeom prst="rect">
            <a:avLst/>
          </a:prstGeom>
        </p:spPr>
      </p:pic>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 name="Google Shape;527;p4">
            <a:extLst>
              <a:ext uri="{FF2B5EF4-FFF2-40B4-BE49-F238E27FC236}">
                <a16:creationId xmlns:a16="http://schemas.microsoft.com/office/drawing/2014/main" id="{B427DB27-C061-B60D-FDD7-2E559D30E10E}"/>
              </a:ext>
            </a:extLst>
          </p:cNvPr>
          <p:cNvSpPr/>
          <p:nvPr/>
        </p:nvSpPr>
        <p:spPr>
          <a:xfrm>
            <a:off x="118377" y="2930720"/>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 name="Google Shape;529;p4">
            <a:extLst>
              <a:ext uri="{FF2B5EF4-FFF2-40B4-BE49-F238E27FC236}">
                <a16:creationId xmlns:a16="http://schemas.microsoft.com/office/drawing/2014/main" id="{C5D1778B-C9B2-01D3-2411-EEDC3EB6AA8B}"/>
              </a:ext>
            </a:extLst>
          </p:cNvPr>
          <p:cNvSpPr txBox="1"/>
          <p:nvPr/>
        </p:nvSpPr>
        <p:spPr>
          <a:xfrm>
            <a:off x="350298" y="2929445"/>
            <a:ext cx="21814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1" name="Google Shape;527;p4">
            <a:extLst>
              <a:ext uri="{FF2B5EF4-FFF2-40B4-BE49-F238E27FC236}">
                <a16:creationId xmlns:a16="http://schemas.microsoft.com/office/drawing/2014/main" id="{02C71273-4C90-6ED5-3BE5-F13CC9E093F6}"/>
              </a:ext>
            </a:extLst>
          </p:cNvPr>
          <p:cNvSpPr/>
          <p:nvPr/>
        </p:nvSpPr>
        <p:spPr>
          <a:xfrm>
            <a:off x="2434371" y="2929361"/>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9;p4">
            <a:extLst>
              <a:ext uri="{FF2B5EF4-FFF2-40B4-BE49-F238E27FC236}">
                <a16:creationId xmlns:a16="http://schemas.microsoft.com/office/drawing/2014/main" id="{D012F048-8D23-32E4-258E-B73774B9ABB0}"/>
              </a:ext>
            </a:extLst>
          </p:cNvPr>
          <p:cNvSpPr txBox="1"/>
          <p:nvPr/>
        </p:nvSpPr>
        <p:spPr>
          <a:xfrm>
            <a:off x="2612107" y="2928086"/>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5" name="Google Shape;527;p4">
            <a:extLst>
              <a:ext uri="{FF2B5EF4-FFF2-40B4-BE49-F238E27FC236}">
                <a16:creationId xmlns:a16="http://schemas.microsoft.com/office/drawing/2014/main" id="{90DD1966-FABE-6BE6-F848-2E3F24130581}"/>
              </a:ext>
            </a:extLst>
          </p:cNvPr>
          <p:cNvSpPr/>
          <p:nvPr/>
        </p:nvSpPr>
        <p:spPr>
          <a:xfrm>
            <a:off x="4775325" y="2939847"/>
            <a:ext cx="165076"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6" name="Google Shape;529;p4">
            <a:extLst>
              <a:ext uri="{FF2B5EF4-FFF2-40B4-BE49-F238E27FC236}">
                <a16:creationId xmlns:a16="http://schemas.microsoft.com/office/drawing/2014/main" id="{3866117A-3EF4-7C25-B408-16A28328FB54}"/>
              </a:ext>
            </a:extLst>
          </p:cNvPr>
          <p:cNvSpPr txBox="1"/>
          <p:nvPr/>
        </p:nvSpPr>
        <p:spPr>
          <a:xfrm>
            <a:off x="5049209" y="2938778"/>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80" name="Group 579">
            <a:extLst>
              <a:ext uri="{FF2B5EF4-FFF2-40B4-BE49-F238E27FC236}">
                <a16:creationId xmlns:a16="http://schemas.microsoft.com/office/drawing/2014/main" id="{BA957A57-93BC-FF1B-583B-DE93FA39DA65}"/>
              </a:ext>
            </a:extLst>
          </p:cNvPr>
          <p:cNvGrpSpPr>
            <a:grpSpLocks noChangeAspect="1"/>
          </p:cNvGrpSpPr>
          <p:nvPr/>
        </p:nvGrpSpPr>
        <p:grpSpPr>
          <a:xfrm>
            <a:off x="4887662" y="3113448"/>
            <a:ext cx="2377440" cy="1738946"/>
            <a:chOff x="4609367" y="3113447"/>
            <a:chExt cx="2560320" cy="1872712"/>
          </a:xfrm>
        </p:grpSpPr>
        <p:pic>
          <p:nvPicPr>
            <p:cNvPr id="8" name="Picture 7">
              <a:extLst>
                <a:ext uri="{FF2B5EF4-FFF2-40B4-BE49-F238E27FC236}">
                  <a16:creationId xmlns:a16="http://schemas.microsoft.com/office/drawing/2014/main" id="{B0C48C1B-62D9-EB71-D07B-0E51F32BEAD8}"/>
                </a:ext>
              </a:extLst>
            </p:cNvPr>
            <p:cNvPicPr>
              <a:picLocks noChangeAspect="1"/>
            </p:cNvPicPr>
            <p:nvPr/>
          </p:nvPicPr>
          <p:blipFill>
            <a:blip r:embed="rId4"/>
            <a:stretch>
              <a:fillRect/>
            </a:stretch>
          </p:blipFill>
          <p:spPr>
            <a:xfrm>
              <a:off x="4983246" y="3281974"/>
              <a:ext cx="1624658" cy="1532697"/>
            </a:xfrm>
            <a:prstGeom prst="rect">
              <a:avLst/>
            </a:prstGeom>
          </p:spPr>
        </p:pic>
        <p:sp>
          <p:nvSpPr>
            <p:cNvPr id="10" name="TextBox 9">
              <a:extLst>
                <a:ext uri="{FF2B5EF4-FFF2-40B4-BE49-F238E27FC236}">
                  <a16:creationId xmlns:a16="http://schemas.microsoft.com/office/drawing/2014/main" id="{EB1CEB93-9E95-3E88-EDE1-A28DA88FF265}"/>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13" name="TextBox 12">
              <a:extLst>
                <a:ext uri="{FF2B5EF4-FFF2-40B4-BE49-F238E27FC236}">
                  <a16:creationId xmlns:a16="http://schemas.microsoft.com/office/drawing/2014/main" id="{1E35597A-784E-CCF1-54D1-7CDFA41A8BC6}"/>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15" name="TextBox 14">
              <a:extLst>
                <a:ext uri="{FF2B5EF4-FFF2-40B4-BE49-F238E27FC236}">
                  <a16:creationId xmlns:a16="http://schemas.microsoft.com/office/drawing/2014/main" id="{0056EE8F-6A37-9A25-B2DC-12F6259B5BA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16" name="TextBox 15">
              <a:extLst>
                <a:ext uri="{FF2B5EF4-FFF2-40B4-BE49-F238E27FC236}">
                  <a16:creationId xmlns:a16="http://schemas.microsoft.com/office/drawing/2014/main" id="{D73B12A7-A606-283B-72D3-9915B348890A}"/>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17" name="TextBox 16">
              <a:extLst>
                <a:ext uri="{FF2B5EF4-FFF2-40B4-BE49-F238E27FC236}">
                  <a16:creationId xmlns:a16="http://schemas.microsoft.com/office/drawing/2014/main" id="{74CDBDA0-59BF-86E7-35AE-7ADB0AB3F51A}"/>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18" name="TextBox 17">
              <a:extLst>
                <a:ext uri="{FF2B5EF4-FFF2-40B4-BE49-F238E27FC236}">
                  <a16:creationId xmlns:a16="http://schemas.microsoft.com/office/drawing/2014/main" id="{36B203F5-E74B-D170-3C2D-0C47A3A6E612}"/>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19" name="TextBox 18">
              <a:extLst>
                <a:ext uri="{FF2B5EF4-FFF2-40B4-BE49-F238E27FC236}">
                  <a16:creationId xmlns:a16="http://schemas.microsoft.com/office/drawing/2014/main" id="{6F3C4099-18FE-6C1D-E18B-735C7AB481BC}"/>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20" name="TextBox 19">
              <a:extLst>
                <a:ext uri="{FF2B5EF4-FFF2-40B4-BE49-F238E27FC236}">
                  <a16:creationId xmlns:a16="http://schemas.microsoft.com/office/drawing/2014/main" id="{8A23C0CB-2A34-F48D-5B02-BA6769D0EA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21" name="TextBox 20">
              <a:extLst>
                <a:ext uri="{FF2B5EF4-FFF2-40B4-BE49-F238E27FC236}">
                  <a16:creationId xmlns:a16="http://schemas.microsoft.com/office/drawing/2014/main" id="{DC5B6E4B-FB31-887D-D3AD-FDBBA88632E3}"/>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23" name="TextBox 22">
              <a:extLst>
                <a:ext uri="{FF2B5EF4-FFF2-40B4-BE49-F238E27FC236}">
                  <a16:creationId xmlns:a16="http://schemas.microsoft.com/office/drawing/2014/main" id="{7DD24A2E-A302-47D6-7B87-7AA8B87888E3}"/>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24" name="TextBox 23">
              <a:extLst>
                <a:ext uri="{FF2B5EF4-FFF2-40B4-BE49-F238E27FC236}">
                  <a16:creationId xmlns:a16="http://schemas.microsoft.com/office/drawing/2014/main" id="{C2875D4C-B392-7FF8-985C-EDC7982C1BD0}"/>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25" name="TextBox 24">
              <a:extLst>
                <a:ext uri="{FF2B5EF4-FFF2-40B4-BE49-F238E27FC236}">
                  <a16:creationId xmlns:a16="http://schemas.microsoft.com/office/drawing/2014/main" id="{A2C314C7-F2D7-D56A-D9C3-5A476A2A5539}"/>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27" name="TextBox 26">
              <a:extLst>
                <a:ext uri="{FF2B5EF4-FFF2-40B4-BE49-F238E27FC236}">
                  <a16:creationId xmlns:a16="http://schemas.microsoft.com/office/drawing/2014/main" id="{039F7AD1-BE20-4EB5-9016-10CFFA3BC9D3}"/>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35" name="TextBox 34">
              <a:extLst>
                <a:ext uri="{FF2B5EF4-FFF2-40B4-BE49-F238E27FC236}">
                  <a16:creationId xmlns:a16="http://schemas.microsoft.com/office/drawing/2014/main" id="{CB49FFE8-B65F-BFA2-448B-AD426E16312F}"/>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512" name="TextBox 511">
              <a:extLst>
                <a:ext uri="{FF2B5EF4-FFF2-40B4-BE49-F238E27FC236}">
                  <a16:creationId xmlns:a16="http://schemas.microsoft.com/office/drawing/2014/main" id="{C9968A71-79BA-AA90-7A5F-49DC3F8C78EA}"/>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514" name="TextBox 513">
              <a:extLst>
                <a:ext uri="{FF2B5EF4-FFF2-40B4-BE49-F238E27FC236}">
                  <a16:creationId xmlns:a16="http://schemas.microsoft.com/office/drawing/2014/main" id="{83E0A360-64BE-5041-05ED-9001A1898BBA}"/>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515" name="TextBox 514">
              <a:extLst>
                <a:ext uri="{FF2B5EF4-FFF2-40B4-BE49-F238E27FC236}">
                  <a16:creationId xmlns:a16="http://schemas.microsoft.com/office/drawing/2014/main" id="{A65C9508-3562-5670-D140-6D0B761487C9}"/>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516" name="TextBox 515">
              <a:extLst>
                <a:ext uri="{FF2B5EF4-FFF2-40B4-BE49-F238E27FC236}">
                  <a16:creationId xmlns:a16="http://schemas.microsoft.com/office/drawing/2014/main" id="{E8EDDEC1-EC93-FFD4-9EAC-5B35C5E82188}"/>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517" name="TextBox 516">
              <a:extLst>
                <a:ext uri="{FF2B5EF4-FFF2-40B4-BE49-F238E27FC236}">
                  <a16:creationId xmlns:a16="http://schemas.microsoft.com/office/drawing/2014/main" id="{A9D1B797-657D-BCF0-BE6E-79A9D6F2CA58}"/>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518" name="TextBox 517">
              <a:extLst>
                <a:ext uri="{FF2B5EF4-FFF2-40B4-BE49-F238E27FC236}">
                  <a16:creationId xmlns:a16="http://schemas.microsoft.com/office/drawing/2014/main" id="{8BBA0DA8-E3FC-D342-FB14-84A1E6CE6F1E}"/>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563" name="TextBox 562">
              <a:extLst>
                <a:ext uri="{FF2B5EF4-FFF2-40B4-BE49-F238E27FC236}">
                  <a16:creationId xmlns:a16="http://schemas.microsoft.com/office/drawing/2014/main" id="{726F1BA5-551C-9BEF-D756-9B14829E0E65}"/>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564" name="TextBox 563">
              <a:extLst>
                <a:ext uri="{FF2B5EF4-FFF2-40B4-BE49-F238E27FC236}">
                  <a16:creationId xmlns:a16="http://schemas.microsoft.com/office/drawing/2014/main" id="{243AC6C8-3EDA-F1E0-C970-C50044E788CE}"/>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565" name="TextBox 564">
              <a:extLst>
                <a:ext uri="{FF2B5EF4-FFF2-40B4-BE49-F238E27FC236}">
                  <a16:creationId xmlns:a16="http://schemas.microsoft.com/office/drawing/2014/main" id="{D22661CB-4FA3-CFAB-D2EA-3A3DA45E05BB}"/>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75" name="TextBox 74">
              <a:extLst>
                <a:ext uri="{FF2B5EF4-FFF2-40B4-BE49-F238E27FC236}">
                  <a16:creationId xmlns:a16="http://schemas.microsoft.com/office/drawing/2014/main" id="{F0DEC8A0-9E7B-6945-0551-32444F877BA7}"/>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77" name="TextBox 76">
              <a:extLst>
                <a:ext uri="{FF2B5EF4-FFF2-40B4-BE49-F238E27FC236}">
                  <a16:creationId xmlns:a16="http://schemas.microsoft.com/office/drawing/2014/main" id="{02D08694-2009-DE42-B98A-F82FE3D715BE}"/>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81" name="TextBox 80">
              <a:extLst>
                <a:ext uri="{FF2B5EF4-FFF2-40B4-BE49-F238E27FC236}">
                  <a16:creationId xmlns:a16="http://schemas.microsoft.com/office/drawing/2014/main" id="{D0B97EC8-4530-C378-2CEF-5181377BDA97}"/>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82" name="TextBox 81">
              <a:extLst>
                <a:ext uri="{FF2B5EF4-FFF2-40B4-BE49-F238E27FC236}">
                  <a16:creationId xmlns:a16="http://schemas.microsoft.com/office/drawing/2014/main" id="{09DC7DD2-F618-EC10-FDF6-0C76231E9059}"/>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90" name="TextBox 89">
              <a:extLst>
                <a:ext uri="{FF2B5EF4-FFF2-40B4-BE49-F238E27FC236}">
                  <a16:creationId xmlns:a16="http://schemas.microsoft.com/office/drawing/2014/main" id="{801EF03E-103E-CE3D-D9BE-26EF87061656}"/>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05" name="TextBox 104">
              <a:extLst>
                <a:ext uri="{FF2B5EF4-FFF2-40B4-BE49-F238E27FC236}">
                  <a16:creationId xmlns:a16="http://schemas.microsoft.com/office/drawing/2014/main" id="{A5828411-29C2-A797-559D-D5697F7BF372}"/>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06" name="TextBox 105">
              <a:extLst>
                <a:ext uri="{FF2B5EF4-FFF2-40B4-BE49-F238E27FC236}">
                  <a16:creationId xmlns:a16="http://schemas.microsoft.com/office/drawing/2014/main" id="{43D3860B-1983-1EE1-CB10-3BF360E91F48}"/>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07" name="TextBox 106">
              <a:extLst>
                <a:ext uri="{FF2B5EF4-FFF2-40B4-BE49-F238E27FC236}">
                  <a16:creationId xmlns:a16="http://schemas.microsoft.com/office/drawing/2014/main" id="{491BBFC8-A0FA-01C9-AD9B-46AFC41C663C}"/>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sp>
        <p:nvSpPr>
          <p:cNvPr id="557" name="Google Shape;527;p4">
            <a:extLst>
              <a:ext uri="{FF2B5EF4-FFF2-40B4-BE49-F238E27FC236}">
                <a16:creationId xmlns:a16="http://schemas.microsoft.com/office/drawing/2014/main" id="{BA2EDD26-7196-2C15-0B99-ED6B76FB4AAF}"/>
              </a:ext>
            </a:extLst>
          </p:cNvPr>
          <p:cNvSpPr/>
          <p:nvPr/>
        </p:nvSpPr>
        <p:spPr>
          <a:xfrm>
            <a:off x="154881" y="47285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386803" y="4727235"/>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22" name="Group 621">
            <a:extLst>
              <a:ext uri="{FF2B5EF4-FFF2-40B4-BE49-F238E27FC236}">
                <a16:creationId xmlns:a16="http://schemas.microsoft.com/office/drawing/2014/main" id="{A99C0506-35E1-EAB6-FA94-700B0E862506}"/>
              </a:ext>
            </a:extLst>
          </p:cNvPr>
          <p:cNvGrpSpPr/>
          <p:nvPr/>
        </p:nvGrpSpPr>
        <p:grpSpPr>
          <a:xfrm>
            <a:off x="330250" y="4975371"/>
            <a:ext cx="6853576" cy="2229162"/>
            <a:chOff x="147371" y="6176614"/>
            <a:chExt cx="6853576" cy="2229162"/>
          </a:xfrm>
        </p:grpSpPr>
        <p:grpSp>
          <p:nvGrpSpPr>
            <p:cNvPr id="543" name="Group 542">
              <a:extLst>
                <a:ext uri="{FF2B5EF4-FFF2-40B4-BE49-F238E27FC236}">
                  <a16:creationId xmlns:a16="http://schemas.microsoft.com/office/drawing/2014/main" id="{C59B6BAC-B3F8-C33F-537A-E521D319537C}"/>
                </a:ext>
              </a:extLst>
            </p:cNvPr>
            <p:cNvGrpSpPr/>
            <p:nvPr/>
          </p:nvGrpSpPr>
          <p:grpSpPr>
            <a:xfrm>
              <a:off x="147371" y="6176614"/>
              <a:ext cx="5317684" cy="2229162"/>
              <a:chOff x="-457543" y="6176614"/>
              <a:chExt cx="5317684" cy="2229162"/>
            </a:xfrm>
          </p:grpSpPr>
          <p:grpSp>
            <p:nvGrpSpPr>
              <p:cNvPr id="562" name="Group 561">
                <a:extLst>
                  <a:ext uri="{FF2B5EF4-FFF2-40B4-BE49-F238E27FC236}">
                    <a16:creationId xmlns:a16="http://schemas.microsoft.com/office/drawing/2014/main" id="{EF3C837E-AE24-ADCF-B13F-64027B39112D}"/>
                  </a:ext>
                </a:extLst>
              </p:cNvPr>
              <p:cNvGrpSpPr/>
              <p:nvPr/>
            </p:nvGrpSpPr>
            <p:grpSpPr>
              <a:xfrm>
                <a:off x="-457543" y="6743908"/>
                <a:ext cx="822997" cy="1661868"/>
                <a:chOff x="6468788" y="4959839"/>
                <a:chExt cx="822997" cy="1661868"/>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6" y="5880034"/>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rot="16200000">
                  <a:off x="5753250" y="5675377"/>
                  <a:ext cx="166186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6" y="5499268"/>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5">
                  <a:alphaModFix/>
                </a:blip>
                <a:srcRect/>
                <a:stretch/>
              </p:blipFill>
              <p:spPr>
                <a:xfrm>
                  <a:off x="6698178" y="5206435"/>
                  <a:ext cx="122112"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6" y="5118502"/>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4439179" y="6180700"/>
                <a:ext cx="420962" cy="223681"/>
              </a:xfrm>
              <a:prstGeom prst="rect">
                <a:avLst/>
              </a:prstGeom>
              <a:noFill/>
            </p:spPr>
            <p:txBody>
              <a:bodyPr wrap="non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095025" y="6176614"/>
                <a:ext cx="788080" cy="223681"/>
              </a:xfrm>
              <a:prstGeom prst="rect">
                <a:avLst/>
              </a:prstGeom>
              <a:noFill/>
            </p:spPr>
            <p:txBody>
              <a:bodyPr wrap="none" rtlCol="0">
                <a:spAutoFit/>
              </a:bodyPr>
              <a:lstStyle/>
              <a:p>
                <a:r>
                  <a:rPr lang="en-US" sz="900" dirty="0"/>
                  <a:t>At-Risk/ERA</a:t>
                </a:r>
              </a:p>
            </p:txBody>
          </p:sp>
        </p:grpSp>
        <p:sp>
          <p:nvSpPr>
            <p:cNvPr id="552" name="Google Shape;453;p3">
              <a:extLst>
                <a:ext uri="{FF2B5EF4-FFF2-40B4-BE49-F238E27FC236}">
                  <a16:creationId xmlns:a16="http://schemas.microsoft.com/office/drawing/2014/main" id="{F4E1F8A0-0AE7-3A44-E5BC-8B79D9BDF933}"/>
                </a:ext>
              </a:extLst>
            </p:cNvPr>
            <p:cNvSpPr txBox="1"/>
            <p:nvPr/>
          </p:nvSpPr>
          <p:spPr>
            <a:xfrm>
              <a:off x="715574" y="6313498"/>
              <a:ext cx="6285373" cy="1723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510" b="0" i="0" u="none" strike="noStrike" cap="none" dirty="0">
                  <a:solidFill>
                    <a:schemeClr val="dk1"/>
                  </a:solidFill>
                  <a:latin typeface="Arial" panose="020B0604020202020204" pitchFamily="34" charset="0"/>
                  <a:cs typeface="Arial" panose="020B0604020202020204" pitchFamily="34" charset="0"/>
                  <a:sym typeface="Arial"/>
                </a:rPr>
                <a:t>1   2   3   4    5   6   7   8   9  10 11 12 13 14 15 16 17 18 19 20 21 22 23 24 25 26 27 28 29 30 31 32.   34 35 36 37 38 39 40 41 42 43 44 45 46 47 48 49 50 51 52 53 54 55 56 57 58 59 60 61 62 63 64 65 66 67</a:t>
              </a:r>
              <a:endParaRPr sz="51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5" name="Group 64">
            <a:extLst>
              <a:ext uri="{FF2B5EF4-FFF2-40B4-BE49-F238E27FC236}">
                <a16:creationId xmlns:a16="http://schemas.microsoft.com/office/drawing/2014/main" id="{AD9EA9B8-9BEA-C14C-707D-AA84CF23BF2A}"/>
              </a:ext>
            </a:extLst>
          </p:cNvPr>
          <p:cNvGrpSpPr>
            <a:grpSpLocks noChangeAspect="1"/>
          </p:cNvGrpSpPr>
          <p:nvPr/>
        </p:nvGrpSpPr>
        <p:grpSpPr>
          <a:xfrm>
            <a:off x="270167" y="3190306"/>
            <a:ext cx="1985528" cy="1499406"/>
            <a:chOff x="209683" y="3787756"/>
            <a:chExt cx="2324546" cy="1755422"/>
          </a:xfrm>
        </p:grpSpPr>
        <p:pic>
          <p:nvPicPr>
            <p:cNvPr id="3" name="Picture 2">
              <a:extLst>
                <a:ext uri="{FF2B5EF4-FFF2-40B4-BE49-F238E27FC236}">
                  <a16:creationId xmlns:a16="http://schemas.microsoft.com/office/drawing/2014/main" id="{0F3B7D97-008F-4D70-DD0E-25DE26DF936B}"/>
                </a:ext>
              </a:extLst>
            </p:cNvPr>
            <p:cNvPicPr>
              <a:picLocks noChangeAspect="1"/>
            </p:cNvPicPr>
            <p:nvPr/>
          </p:nvPicPr>
          <p:blipFill rotWithShape="1">
            <a:blip r:embed="rId6"/>
            <a:srcRect l="16354" t="12241" b="14854"/>
            <a:stretch/>
          </p:blipFill>
          <p:spPr>
            <a:xfrm>
              <a:off x="656127" y="3875679"/>
              <a:ext cx="1649577" cy="1427943"/>
            </a:xfrm>
            <a:prstGeom prst="rect">
              <a:avLst/>
            </a:prstGeom>
          </p:spPr>
        </p:pic>
        <p:sp>
          <p:nvSpPr>
            <p:cNvPr id="9" name="TextBox 8">
              <a:extLst>
                <a:ext uri="{FF2B5EF4-FFF2-40B4-BE49-F238E27FC236}">
                  <a16:creationId xmlns:a16="http://schemas.microsoft.com/office/drawing/2014/main" id="{4DD5030E-6517-34BE-1948-DA8C9B0D1CA4}"/>
                </a:ext>
              </a:extLst>
            </p:cNvPr>
            <p:cNvSpPr txBox="1"/>
            <p:nvPr/>
          </p:nvSpPr>
          <p:spPr>
            <a:xfrm>
              <a:off x="1296637" y="3787756"/>
              <a:ext cx="552185" cy="360328"/>
            </a:xfrm>
            <a:prstGeom prst="rect">
              <a:avLst/>
            </a:prstGeom>
            <a:noFill/>
          </p:spPr>
          <p:txBody>
            <a:bodyPr wrap="square" rtlCol="0">
              <a:spAutoFit/>
            </a:bodyPr>
            <a:lstStyle/>
            <a:p>
              <a:r>
                <a:rPr lang="en-US" dirty="0"/>
                <a:t>**</a:t>
              </a:r>
            </a:p>
          </p:txBody>
        </p:sp>
        <p:sp>
          <p:nvSpPr>
            <p:cNvPr id="56" name="TextBox 55">
              <a:extLst>
                <a:ext uri="{FF2B5EF4-FFF2-40B4-BE49-F238E27FC236}">
                  <a16:creationId xmlns:a16="http://schemas.microsoft.com/office/drawing/2014/main" id="{DD666017-D6B7-3ADA-B650-8824DC0487DE}"/>
                </a:ext>
              </a:extLst>
            </p:cNvPr>
            <p:cNvSpPr txBox="1"/>
            <p:nvPr/>
          </p:nvSpPr>
          <p:spPr>
            <a:xfrm>
              <a:off x="904740" y="5272933"/>
              <a:ext cx="1629489" cy="27024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 name="TextBox 57">
              <a:extLst>
                <a:ext uri="{FF2B5EF4-FFF2-40B4-BE49-F238E27FC236}">
                  <a16:creationId xmlns:a16="http://schemas.microsoft.com/office/drawing/2014/main" id="{0835DBA7-776A-65C4-567F-56B5103C0795}"/>
                </a:ext>
              </a:extLst>
            </p:cNvPr>
            <p:cNvSpPr txBox="1"/>
            <p:nvPr/>
          </p:nvSpPr>
          <p:spPr>
            <a:xfrm>
              <a:off x="342844" y="3942765"/>
              <a:ext cx="344966" cy="230832"/>
            </a:xfrm>
            <a:prstGeom prst="rect">
              <a:avLst/>
            </a:prstGeom>
            <a:noFill/>
          </p:spPr>
          <p:txBody>
            <a:bodyPr wrap="none" rtlCol="0">
              <a:spAutoFit/>
            </a:bodyPr>
            <a:lstStyle/>
            <a:p>
              <a:r>
                <a:rPr lang="en-US" sz="900" dirty="0"/>
                <a:t>1.5</a:t>
              </a:r>
            </a:p>
          </p:txBody>
        </p:sp>
        <p:sp>
          <p:nvSpPr>
            <p:cNvPr id="535" name="TextBox 534">
              <a:extLst>
                <a:ext uri="{FF2B5EF4-FFF2-40B4-BE49-F238E27FC236}">
                  <a16:creationId xmlns:a16="http://schemas.microsoft.com/office/drawing/2014/main" id="{E211E06F-F0DF-13AF-E1C0-BE59D53330C1}"/>
                </a:ext>
              </a:extLst>
            </p:cNvPr>
            <p:cNvSpPr txBox="1"/>
            <p:nvPr/>
          </p:nvSpPr>
          <p:spPr>
            <a:xfrm>
              <a:off x="342843" y="4297964"/>
              <a:ext cx="344966" cy="230832"/>
            </a:xfrm>
            <a:prstGeom prst="rect">
              <a:avLst/>
            </a:prstGeom>
            <a:noFill/>
          </p:spPr>
          <p:txBody>
            <a:bodyPr wrap="none" rtlCol="0">
              <a:spAutoFit/>
            </a:bodyPr>
            <a:lstStyle/>
            <a:p>
              <a:r>
                <a:rPr lang="en-US" sz="900" dirty="0"/>
                <a:t>1.0</a:t>
              </a:r>
            </a:p>
          </p:txBody>
        </p:sp>
        <p:sp>
          <p:nvSpPr>
            <p:cNvPr id="542" name="TextBox 541">
              <a:extLst>
                <a:ext uri="{FF2B5EF4-FFF2-40B4-BE49-F238E27FC236}">
                  <a16:creationId xmlns:a16="http://schemas.microsoft.com/office/drawing/2014/main" id="{5A490B25-0D45-EBCC-5BC7-A619DC301812}"/>
                </a:ext>
              </a:extLst>
            </p:cNvPr>
            <p:cNvSpPr txBox="1"/>
            <p:nvPr/>
          </p:nvSpPr>
          <p:spPr>
            <a:xfrm>
              <a:off x="342844" y="4653162"/>
              <a:ext cx="344966" cy="230832"/>
            </a:xfrm>
            <a:prstGeom prst="rect">
              <a:avLst/>
            </a:prstGeom>
            <a:noFill/>
          </p:spPr>
          <p:txBody>
            <a:bodyPr wrap="none" rtlCol="0">
              <a:spAutoFit/>
            </a:bodyPr>
            <a:lstStyle/>
            <a:p>
              <a:r>
                <a:rPr lang="en-US" sz="900" dirty="0"/>
                <a:t>0.5</a:t>
              </a:r>
            </a:p>
          </p:txBody>
        </p:sp>
        <p:sp>
          <p:nvSpPr>
            <p:cNvPr id="549" name="TextBox 548">
              <a:extLst>
                <a:ext uri="{FF2B5EF4-FFF2-40B4-BE49-F238E27FC236}">
                  <a16:creationId xmlns:a16="http://schemas.microsoft.com/office/drawing/2014/main" id="{73BF0E6D-EE68-E6A8-D442-78330EE20DBA}"/>
                </a:ext>
              </a:extLst>
            </p:cNvPr>
            <p:cNvSpPr txBox="1"/>
            <p:nvPr/>
          </p:nvSpPr>
          <p:spPr>
            <a:xfrm>
              <a:off x="342844" y="5008361"/>
              <a:ext cx="344966" cy="230832"/>
            </a:xfrm>
            <a:prstGeom prst="rect">
              <a:avLst/>
            </a:prstGeom>
            <a:noFill/>
          </p:spPr>
          <p:txBody>
            <a:bodyPr wrap="none" rtlCol="0">
              <a:spAutoFit/>
            </a:bodyPr>
            <a:lstStyle/>
            <a:p>
              <a:r>
                <a:rPr lang="en-US" sz="900" dirty="0"/>
                <a:t>0.0</a:t>
              </a:r>
            </a:p>
          </p:txBody>
        </p:sp>
        <p:sp>
          <p:nvSpPr>
            <p:cNvPr id="551" name="TextBox 550">
              <a:extLst>
                <a:ext uri="{FF2B5EF4-FFF2-40B4-BE49-F238E27FC236}">
                  <a16:creationId xmlns:a16="http://schemas.microsoft.com/office/drawing/2014/main" id="{73159522-44E8-E56E-7A01-634C886501B4}"/>
                </a:ext>
              </a:extLst>
            </p:cNvPr>
            <p:cNvSpPr txBox="1"/>
            <p:nvPr/>
          </p:nvSpPr>
          <p:spPr>
            <a:xfrm rot="16200000">
              <a:off x="-42951" y="4432444"/>
              <a:ext cx="736099" cy="230832"/>
            </a:xfrm>
            <a:prstGeom prst="rect">
              <a:avLst/>
            </a:prstGeom>
            <a:noFill/>
          </p:spPr>
          <p:txBody>
            <a:bodyPr wrap="none" rtlCol="0">
              <a:spAutoFit/>
            </a:bodyPr>
            <a:lstStyle/>
            <a:p>
              <a:r>
                <a:rPr lang="en-US" sz="900" dirty="0" err="1"/>
                <a:t>NPX_Final</a:t>
              </a:r>
              <a:endParaRPr lang="en-US" sz="900" dirty="0"/>
            </a:p>
          </p:txBody>
        </p:sp>
      </p:grpSp>
      <p:grpSp>
        <p:nvGrpSpPr>
          <p:cNvPr id="587" name="Group 586">
            <a:extLst>
              <a:ext uri="{FF2B5EF4-FFF2-40B4-BE49-F238E27FC236}">
                <a16:creationId xmlns:a16="http://schemas.microsoft.com/office/drawing/2014/main" id="{1BC2C747-FCD1-9100-517F-F69EA3FA847A}"/>
              </a:ext>
            </a:extLst>
          </p:cNvPr>
          <p:cNvGrpSpPr>
            <a:grpSpLocks noChangeAspect="1"/>
          </p:cNvGrpSpPr>
          <p:nvPr/>
        </p:nvGrpSpPr>
        <p:grpSpPr>
          <a:xfrm>
            <a:off x="2514066" y="3183778"/>
            <a:ext cx="2006370" cy="1503425"/>
            <a:chOff x="2306714" y="3779876"/>
            <a:chExt cx="2372007" cy="1777408"/>
          </a:xfrm>
        </p:grpSpPr>
        <p:sp>
          <p:nvSpPr>
            <p:cNvPr id="528" name="Rectangle 527">
              <a:extLst>
                <a:ext uri="{FF2B5EF4-FFF2-40B4-BE49-F238E27FC236}">
                  <a16:creationId xmlns:a16="http://schemas.microsoft.com/office/drawing/2014/main" id="{AFC0332C-D13C-9B08-1F6E-3428ACC19FBA}"/>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TextBox 533">
              <a:extLst>
                <a:ext uri="{FF2B5EF4-FFF2-40B4-BE49-F238E27FC236}">
                  <a16:creationId xmlns:a16="http://schemas.microsoft.com/office/drawing/2014/main" id="{38349319-C462-0643-39DD-EF9A10826A84}"/>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95" name="TextBox 94">
              <a:extLst>
                <a:ext uri="{FF2B5EF4-FFF2-40B4-BE49-F238E27FC236}">
                  <a16:creationId xmlns:a16="http://schemas.microsoft.com/office/drawing/2014/main" id="{A0BD32D4-C7FF-06D2-7307-50EE182131E1}"/>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 name="TextBox 95">
              <a:extLst>
                <a:ext uri="{FF2B5EF4-FFF2-40B4-BE49-F238E27FC236}">
                  <a16:creationId xmlns:a16="http://schemas.microsoft.com/office/drawing/2014/main" id="{A759BFC7-8458-CD51-A512-990CFA93882A}"/>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112" name="TextBox 111">
              <a:extLst>
                <a:ext uri="{FF2B5EF4-FFF2-40B4-BE49-F238E27FC236}">
                  <a16:creationId xmlns:a16="http://schemas.microsoft.com/office/drawing/2014/main" id="{5C36BCCA-518C-3337-E6F5-B884AE7EA3B9}"/>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116" name="TextBox 115">
              <a:extLst>
                <a:ext uri="{FF2B5EF4-FFF2-40B4-BE49-F238E27FC236}">
                  <a16:creationId xmlns:a16="http://schemas.microsoft.com/office/drawing/2014/main" id="{F09DBE1F-7AEF-5815-7F54-D2AB005D0F42}"/>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585" name="TextBox 584">
              <a:extLst>
                <a:ext uri="{FF2B5EF4-FFF2-40B4-BE49-F238E27FC236}">
                  <a16:creationId xmlns:a16="http://schemas.microsoft.com/office/drawing/2014/main" id="{8D56F624-D791-6CD1-E6D3-8DA714CB00CC}"/>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nvGrpSpPr>
          <p:cNvPr id="903" name="Group 902">
            <a:extLst>
              <a:ext uri="{FF2B5EF4-FFF2-40B4-BE49-F238E27FC236}">
                <a16:creationId xmlns:a16="http://schemas.microsoft.com/office/drawing/2014/main" id="{77F66265-45A6-063B-0432-42F8527CA201}"/>
              </a:ext>
            </a:extLst>
          </p:cNvPr>
          <p:cNvGrpSpPr/>
          <p:nvPr/>
        </p:nvGrpSpPr>
        <p:grpSpPr>
          <a:xfrm>
            <a:off x="126570" y="7584132"/>
            <a:ext cx="7549709" cy="2385055"/>
            <a:chOff x="126570" y="7584132"/>
            <a:chExt cx="7549709" cy="2385055"/>
          </a:xfrm>
        </p:grpSpPr>
        <p:sp>
          <p:nvSpPr>
            <p:cNvPr id="905" name="Google Shape;527;p4">
              <a:extLst>
                <a:ext uri="{FF2B5EF4-FFF2-40B4-BE49-F238E27FC236}">
                  <a16:creationId xmlns:a16="http://schemas.microsoft.com/office/drawing/2014/main" id="{AFD5C1BF-9527-B2F1-CD1F-0170B08B2796}"/>
                </a:ext>
              </a:extLst>
            </p:cNvPr>
            <p:cNvSpPr/>
            <p:nvPr/>
          </p:nvSpPr>
          <p:spPr>
            <a:xfrm>
              <a:off x="166294"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7" name="Google Shape;529;p4">
              <a:extLst>
                <a:ext uri="{FF2B5EF4-FFF2-40B4-BE49-F238E27FC236}">
                  <a16:creationId xmlns:a16="http://schemas.microsoft.com/office/drawing/2014/main" id="{38AF384E-F061-A621-C3DB-1090CDA55BCE}"/>
                </a:ext>
              </a:extLst>
            </p:cNvPr>
            <p:cNvSpPr txBox="1"/>
            <p:nvPr/>
          </p:nvSpPr>
          <p:spPr>
            <a:xfrm>
              <a:off x="398216"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08" name="TextBox 907">
              <a:extLst>
                <a:ext uri="{FF2B5EF4-FFF2-40B4-BE49-F238E27FC236}">
                  <a16:creationId xmlns:a16="http://schemas.microsoft.com/office/drawing/2014/main" id="{48F35CD0-C863-0FC8-49AA-7F1FE16DA91B}"/>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909" name="TextBox 908">
              <a:extLst>
                <a:ext uri="{FF2B5EF4-FFF2-40B4-BE49-F238E27FC236}">
                  <a16:creationId xmlns:a16="http://schemas.microsoft.com/office/drawing/2014/main" id="{F07A8C2F-5C77-722C-A973-9F09FF498916}"/>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913" name="Rounded Rectangle 912">
              <a:extLst>
                <a:ext uri="{FF2B5EF4-FFF2-40B4-BE49-F238E27FC236}">
                  <a16:creationId xmlns:a16="http://schemas.microsoft.com/office/drawing/2014/main" id="{BB9E942A-A5DF-37EF-3598-75EDDEF4FF7F}"/>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14" name="Straight Arrow Connector 913">
              <a:extLst>
                <a:ext uri="{FF2B5EF4-FFF2-40B4-BE49-F238E27FC236}">
                  <a16:creationId xmlns:a16="http://schemas.microsoft.com/office/drawing/2014/main" id="{744FDCF9-2400-23F5-E2FC-FC2EC6078A08}"/>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5" name="Google Shape;295;p14">
              <a:extLst>
                <a:ext uri="{FF2B5EF4-FFF2-40B4-BE49-F238E27FC236}">
                  <a16:creationId xmlns:a16="http://schemas.microsoft.com/office/drawing/2014/main" id="{1FBD90EC-CE24-1D80-9B71-78E9DA815BDA}"/>
                </a:ext>
              </a:extLst>
            </p:cNvPr>
            <p:cNvGrpSpPr/>
            <p:nvPr/>
          </p:nvGrpSpPr>
          <p:grpSpPr>
            <a:xfrm>
              <a:off x="2722670" y="8320064"/>
              <a:ext cx="291558" cy="203553"/>
              <a:chOff x="5869089" y="4910113"/>
              <a:chExt cx="1502978" cy="1072956"/>
            </a:xfrm>
          </p:grpSpPr>
          <p:grpSp>
            <p:nvGrpSpPr>
              <p:cNvPr id="1095" name="Google Shape;296;p14">
                <a:extLst>
                  <a:ext uri="{FF2B5EF4-FFF2-40B4-BE49-F238E27FC236}">
                    <a16:creationId xmlns:a16="http://schemas.microsoft.com/office/drawing/2014/main" id="{7444D30D-63D2-8FCF-E427-66094867B571}"/>
                  </a:ext>
                </a:extLst>
              </p:cNvPr>
              <p:cNvGrpSpPr/>
              <p:nvPr/>
            </p:nvGrpSpPr>
            <p:grpSpPr>
              <a:xfrm>
                <a:off x="6143375" y="4910113"/>
                <a:ext cx="914400" cy="914401"/>
                <a:chOff x="8767890" y="5268760"/>
                <a:chExt cx="914400" cy="914400"/>
              </a:xfrm>
            </p:grpSpPr>
            <p:sp>
              <p:nvSpPr>
                <p:cNvPr id="1097" name="Google Shape;297;p14">
                  <a:extLst>
                    <a:ext uri="{FF2B5EF4-FFF2-40B4-BE49-F238E27FC236}">
                      <a16:creationId xmlns:a16="http://schemas.microsoft.com/office/drawing/2014/main" id="{6F5962F4-BBB9-A371-9AFA-9D2DE98681DD}"/>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8" name="Google Shape;298;p14">
                  <a:extLst>
                    <a:ext uri="{FF2B5EF4-FFF2-40B4-BE49-F238E27FC236}">
                      <a16:creationId xmlns:a16="http://schemas.microsoft.com/office/drawing/2014/main" id="{91749ADD-CE51-E6CB-F50D-18CE14521280}"/>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96" name="Google Shape;299;p14">
                <a:extLst>
                  <a:ext uri="{FF2B5EF4-FFF2-40B4-BE49-F238E27FC236}">
                    <a16:creationId xmlns:a16="http://schemas.microsoft.com/office/drawing/2014/main" id="{8F126AAF-DEC9-79AF-018E-0E5B70FBAF1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916" name="Google Shape;300;p14">
              <a:extLst>
                <a:ext uri="{FF2B5EF4-FFF2-40B4-BE49-F238E27FC236}">
                  <a16:creationId xmlns:a16="http://schemas.microsoft.com/office/drawing/2014/main" id="{68B72D39-B9B1-0F3D-3B77-E6AA5FBD8BDA}"/>
                </a:ext>
              </a:extLst>
            </p:cNvPr>
            <p:cNvGrpSpPr/>
            <p:nvPr/>
          </p:nvGrpSpPr>
          <p:grpSpPr>
            <a:xfrm>
              <a:off x="2567591" y="9192966"/>
              <a:ext cx="429483" cy="304394"/>
              <a:chOff x="7166142" y="1117840"/>
              <a:chExt cx="2213981" cy="1604497"/>
            </a:xfrm>
          </p:grpSpPr>
          <p:sp>
            <p:nvSpPr>
              <p:cNvPr id="1092" name="Google Shape;301;p14">
                <a:extLst>
                  <a:ext uri="{FF2B5EF4-FFF2-40B4-BE49-F238E27FC236}">
                    <a16:creationId xmlns:a16="http://schemas.microsoft.com/office/drawing/2014/main" id="{D68C92B2-D2AA-2D9C-1E4D-75C68F02E8AD}"/>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3" name="Google Shape;302;p14">
                <a:extLst>
                  <a:ext uri="{FF2B5EF4-FFF2-40B4-BE49-F238E27FC236}">
                    <a16:creationId xmlns:a16="http://schemas.microsoft.com/office/drawing/2014/main" id="{E85FEA56-5AC0-8620-7B70-26CD1460E6A5}"/>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94" name="Google Shape;303;p14">
                <a:extLst>
                  <a:ext uri="{FF2B5EF4-FFF2-40B4-BE49-F238E27FC236}">
                    <a16:creationId xmlns:a16="http://schemas.microsoft.com/office/drawing/2014/main" id="{884B1694-267D-A13D-C733-4E224C15F6F2}"/>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917" name="Google Shape;312;p14">
              <a:extLst>
                <a:ext uri="{FF2B5EF4-FFF2-40B4-BE49-F238E27FC236}">
                  <a16:creationId xmlns:a16="http://schemas.microsoft.com/office/drawing/2014/main" id="{FD6267D5-F94F-06E7-FE38-D581A5D51850}"/>
                </a:ext>
              </a:extLst>
            </p:cNvPr>
            <p:cNvGrpSpPr/>
            <p:nvPr/>
          </p:nvGrpSpPr>
          <p:grpSpPr>
            <a:xfrm>
              <a:off x="1206907" y="9178926"/>
              <a:ext cx="420599" cy="290967"/>
              <a:chOff x="7410526" y="3572476"/>
              <a:chExt cx="2168186" cy="1533727"/>
            </a:xfrm>
          </p:grpSpPr>
          <p:grpSp>
            <p:nvGrpSpPr>
              <p:cNvPr id="1088" name="Google Shape;313;p14">
                <a:extLst>
                  <a:ext uri="{FF2B5EF4-FFF2-40B4-BE49-F238E27FC236}">
                    <a16:creationId xmlns:a16="http://schemas.microsoft.com/office/drawing/2014/main" id="{28B5A52F-5B67-35FC-641F-740496E8EADC}"/>
                  </a:ext>
                </a:extLst>
              </p:cNvPr>
              <p:cNvGrpSpPr/>
              <p:nvPr/>
            </p:nvGrpSpPr>
            <p:grpSpPr>
              <a:xfrm>
                <a:off x="8009957" y="3572476"/>
                <a:ext cx="914400" cy="942232"/>
                <a:chOff x="7997744" y="3530713"/>
                <a:chExt cx="914400" cy="942231"/>
              </a:xfrm>
            </p:grpSpPr>
            <p:sp>
              <p:nvSpPr>
                <p:cNvPr id="1090" name="Google Shape;314;p14">
                  <a:extLst>
                    <a:ext uri="{FF2B5EF4-FFF2-40B4-BE49-F238E27FC236}">
                      <a16:creationId xmlns:a16="http://schemas.microsoft.com/office/drawing/2014/main" id="{4C816FBF-3416-A2D3-E089-893678C371E2}"/>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91" name="Google Shape;315;p14">
                  <a:extLst>
                    <a:ext uri="{FF2B5EF4-FFF2-40B4-BE49-F238E27FC236}">
                      <a16:creationId xmlns:a16="http://schemas.microsoft.com/office/drawing/2014/main" id="{03086B46-712C-DA39-94BA-4FFA02396116}"/>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89" name="Google Shape;316;p14">
                <a:extLst>
                  <a:ext uri="{FF2B5EF4-FFF2-40B4-BE49-F238E27FC236}">
                    <a16:creationId xmlns:a16="http://schemas.microsoft.com/office/drawing/2014/main" id="{F3BBE65E-6320-5B64-B0A0-54CACB59C256}"/>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918" name="Google Shape;317;p14">
              <a:extLst>
                <a:ext uri="{FF2B5EF4-FFF2-40B4-BE49-F238E27FC236}">
                  <a16:creationId xmlns:a16="http://schemas.microsoft.com/office/drawing/2014/main" id="{4502EA0F-2620-1558-40B0-36F2921A17EC}"/>
                </a:ext>
              </a:extLst>
            </p:cNvPr>
            <p:cNvGrpSpPr/>
            <p:nvPr/>
          </p:nvGrpSpPr>
          <p:grpSpPr>
            <a:xfrm rot="5400000">
              <a:off x="1348122" y="8084671"/>
              <a:ext cx="184626" cy="576178"/>
              <a:chOff x="3566331" y="2144888"/>
              <a:chExt cx="1156629" cy="3641714"/>
            </a:xfrm>
          </p:grpSpPr>
          <p:sp>
            <p:nvSpPr>
              <p:cNvPr id="1085" name="Google Shape;318;p14">
                <a:extLst>
                  <a:ext uri="{FF2B5EF4-FFF2-40B4-BE49-F238E27FC236}">
                    <a16:creationId xmlns:a16="http://schemas.microsoft.com/office/drawing/2014/main" id="{A7927968-B815-FEAF-5146-35CEE2746905}"/>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6" name="Google Shape;319;p14">
                <a:extLst>
                  <a:ext uri="{FF2B5EF4-FFF2-40B4-BE49-F238E27FC236}">
                    <a16:creationId xmlns:a16="http://schemas.microsoft.com/office/drawing/2014/main" id="{E95A4F43-1A68-07FE-3CA7-F4B93424D18F}"/>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7" name="Google Shape;320;p14">
                <a:extLst>
                  <a:ext uri="{FF2B5EF4-FFF2-40B4-BE49-F238E27FC236}">
                    <a16:creationId xmlns:a16="http://schemas.microsoft.com/office/drawing/2014/main" id="{C17287EB-0109-827B-1167-C67DBDCCF64F}"/>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919" name="Google Shape;321;p14">
              <a:extLst>
                <a:ext uri="{FF2B5EF4-FFF2-40B4-BE49-F238E27FC236}">
                  <a16:creationId xmlns:a16="http://schemas.microsoft.com/office/drawing/2014/main" id="{C5BC6728-93EF-6D25-B575-2FA27F5723A9}"/>
                </a:ext>
              </a:extLst>
            </p:cNvPr>
            <p:cNvGrpSpPr/>
            <p:nvPr/>
          </p:nvGrpSpPr>
          <p:grpSpPr>
            <a:xfrm>
              <a:off x="1832212" y="8199609"/>
              <a:ext cx="612966" cy="193462"/>
              <a:chOff x="5254022" y="3629701"/>
              <a:chExt cx="3159832" cy="1019762"/>
            </a:xfrm>
          </p:grpSpPr>
          <p:sp>
            <p:nvSpPr>
              <p:cNvPr id="1082" name="Google Shape;322;p14">
                <a:extLst>
                  <a:ext uri="{FF2B5EF4-FFF2-40B4-BE49-F238E27FC236}">
                    <a16:creationId xmlns:a16="http://schemas.microsoft.com/office/drawing/2014/main" id="{1353E17B-5F64-6659-1DE4-EE1BFCC050F2}"/>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3" name="Google Shape;323;p14">
                <a:extLst>
                  <a:ext uri="{FF2B5EF4-FFF2-40B4-BE49-F238E27FC236}">
                    <a16:creationId xmlns:a16="http://schemas.microsoft.com/office/drawing/2014/main" id="{9538A048-7885-8001-059A-933ACE639261}"/>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4" name="Google Shape;324;p14">
                <a:extLst>
                  <a:ext uri="{FF2B5EF4-FFF2-40B4-BE49-F238E27FC236}">
                    <a16:creationId xmlns:a16="http://schemas.microsoft.com/office/drawing/2014/main" id="{F2E481F6-7E0C-6D07-8D10-43BF726A43FE}"/>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920" name="Google Shape;330;p14">
              <a:extLst>
                <a:ext uri="{FF2B5EF4-FFF2-40B4-BE49-F238E27FC236}">
                  <a16:creationId xmlns:a16="http://schemas.microsoft.com/office/drawing/2014/main" id="{C0C90126-5D3E-3997-1EBD-9895C3BF632A}"/>
                </a:ext>
              </a:extLst>
            </p:cNvPr>
            <p:cNvGrpSpPr/>
            <p:nvPr/>
          </p:nvGrpSpPr>
          <p:grpSpPr>
            <a:xfrm>
              <a:off x="2194990" y="9300639"/>
              <a:ext cx="364566" cy="299065"/>
              <a:chOff x="7320393" y="1117840"/>
              <a:chExt cx="1879337" cy="1576413"/>
            </a:xfrm>
          </p:grpSpPr>
          <p:sp>
            <p:nvSpPr>
              <p:cNvPr id="1079" name="Google Shape;331;p14">
                <a:extLst>
                  <a:ext uri="{FF2B5EF4-FFF2-40B4-BE49-F238E27FC236}">
                    <a16:creationId xmlns:a16="http://schemas.microsoft.com/office/drawing/2014/main" id="{BDE6CE8E-FC8C-4633-5151-E27FC13F79FC}"/>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0" name="Google Shape;332;p14">
                <a:extLst>
                  <a:ext uri="{FF2B5EF4-FFF2-40B4-BE49-F238E27FC236}">
                    <a16:creationId xmlns:a16="http://schemas.microsoft.com/office/drawing/2014/main" id="{089E1FE3-0B7E-8507-7254-882DDC71A923}"/>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081" name="Google Shape;333;p14">
                <a:extLst>
                  <a:ext uri="{FF2B5EF4-FFF2-40B4-BE49-F238E27FC236}">
                    <a16:creationId xmlns:a16="http://schemas.microsoft.com/office/drawing/2014/main" id="{B368363C-4ABC-440F-BC06-122430A28F1E}"/>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921" name="Group 920">
              <a:extLst>
                <a:ext uri="{FF2B5EF4-FFF2-40B4-BE49-F238E27FC236}">
                  <a16:creationId xmlns:a16="http://schemas.microsoft.com/office/drawing/2014/main" id="{3F7F3E0D-5AC1-70D6-BD3F-3FC6BCF3D62C}"/>
                </a:ext>
              </a:extLst>
            </p:cNvPr>
            <p:cNvGrpSpPr/>
            <p:nvPr/>
          </p:nvGrpSpPr>
          <p:grpSpPr>
            <a:xfrm>
              <a:off x="2147008" y="8847314"/>
              <a:ext cx="186734" cy="74106"/>
              <a:chOff x="1961860" y="3517738"/>
              <a:chExt cx="568729" cy="225704"/>
            </a:xfrm>
          </p:grpSpPr>
          <p:cxnSp>
            <p:nvCxnSpPr>
              <p:cNvPr id="1077" name="Straight Arrow Connector 1076">
                <a:extLst>
                  <a:ext uri="{FF2B5EF4-FFF2-40B4-BE49-F238E27FC236}">
                    <a16:creationId xmlns:a16="http://schemas.microsoft.com/office/drawing/2014/main" id="{8EB74769-69B9-10B7-275C-823278729F29}"/>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8" name="Straight Connector 1077">
                <a:extLst>
                  <a:ext uri="{FF2B5EF4-FFF2-40B4-BE49-F238E27FC236}">
                    <a16:creationId xmlns:a16="http://schemas.microsoft.com/office/drawing/2014/main" id="{F1A771F6-1FC7-28CC-CA12-74B418DB640F}"/>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 name="TextBox 921">
              <a:extLst>
                <a:ext uri="{FF2B5EF4-FFF2-40B4-BE49-F238E27FC236}">
                  <a16:creationId xmlns:a16="http://schemas.microsoft.com/office/drawing/2014/main" id="{8876A39C-9A87-243C-B7D9-BDF5BEF85C50}"/>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923" name="Cloud 922">
              <a:extLst>
                <a:ext uri="{FF2B5EF4-FFF2-40B4-BE49-F238E27FC236}">
                  <a16:creationId xmlns:a16="http://schemas.microsoft.com/office/drawing/2014/main" id="{CC179BE5-29E8-0B03-5DC4-5B9942954255}"/>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924" name="Straight Connector 923">
              <a:extLst>
                <a:ext uri="{FF2B5EF4-FFF2-40B4-BE49-F238E27FC236}">
                  <a16:creationId xmlns:a16="http://schemas.microsoft.com/office/drawing/2014/main" id="{B01C957D-4A92-878F-F3A9-3F16D1559F03}"/>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 name="Straight Connector 924">
              <a:extLst>
                <a:ext uri="{FF2B5EF4-FFF2-40B4-BE49-F238E27FC236}">
                  <a16:creationId xmlns:a16="http://schemas.microsoft.com/office/drawing/2014/main" id="{0A13F2B2-9F5D-535A-141F-28BC9247DD88}"/>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6" name="Group 925">
              <a:extLst>
                <a:ext uri="{FF2B5EF4-FFF2-40B4-BE49-F238E27FC236}">
                  <a16:creationId xmlns:a16="http://schemas.microsoft.com/office/drawing/2014/main" id="{650ECF88-3B89-2766-4475-CFE8CA683FB2}"/>
                </a:ext>
              </a:extLst>
            </p:cNvPr>
            <p:cNvGrpSpPr/>
            <p:nvPr/>
          </p:nvGrpSpPr>
          <p:grpSpPr>
            <a:xfrm>
              <a:off x="1569611" y="9207223"/>
              <a:ext cx="382084" cy="376102"/>
              <a:chOff x="1717078" y="9157100"/>
              <a:chExt cx="382084" cy="376102"/>
            </a:xfrm>
          </p:grpSpPr>
          <p:grpSp>
            <p:nvGrpSpPr>
              <p:cNvPr id="1071" name="Google Shape;325;p14">
                <a:extLst>
                  <a:ext uri="{FF2B5EF4-FFF2-40B4-BE49-F238E27FC236}">
                    <a16:creationId xmlns:a16="http://schemas.microsoft.com/office/drawing/2014/main" id="{8A0D61AD-9AE1-6508-3C08-416965CE09DD}"/>
                  </a:ext>
                </a:extLst>
              </p:cNvPr>
              <p:cNvGrpSpPr/>
              <p:nvPr/>
            </p:nvGrpSpPr>
            <p:grpSpPr>
              <a:xfrm>
                <a:off x="1717078" y="9229920"/>
                <a:ext cx="382084" cy="303282"/>
                <a:chOff x="7351400" y="3647440"/>
                <a:chExt cx="1969641" cy="1598639"/>
              </a:xfrm>
            </p:grpSpPr>
            <p:grpSp>
              <p:nvGrpSpPr>
                <p:cNvPr id="1073" name="Google Shape;326;p14">
                  <a:extLst>
                    <a:ext uri="{FF2B5EF4-FFF2-40B4-BE49-F238E27FC236}">
                      <a16:creationId xmlns:a16="http://schemas.microsoft.com/office/drawing/2014/main" id="{F6C6B1C6-FF0B-0350-F061-5BA6DEA97D8E}"/>
                    </a:ext>
                  </a:extLst>
                </p:cNvPr>
                <p:cNvGrpSpPr/>
                <p:nvPr/>
              </p:nvGrpSpPr>
              <p:grpSpPr>
                <a:xfrm>
                  <a:off x="7936643" y="3647440"/>
                  <a:ext cx="914400" cy="925830"/>
                  <a:chOff x="7924430" y="3605677"/>
                  <a:chExt cx="914400" cy="925829"/>
                </a:xfrm>
              </p:grpSpPr>
              <p:sp>
                <p:nvSpPr>
                  <p:cNvPr id="1075" name="Google Shape;327;p14">
                    <a:extLst>
                      <a:ext uri="{FF2B5EF4-FFF2-40B4-BE49-F238E27FC236}">
                        <a16:creationId xmlns:a16="http://schemas.microsoft.com/office/drawing/2014/main" id="{231A9F1A-A75E-9CB2-35DA-EE3967AC4A0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076" name="Google Shape;328;p14">
                    <a:extLst>
                      <a:ext uri="{FF2B5EF4-FFF2-40B4-BE49-F238E27FC236}">
                        <a16:creationId xmlns:a16="http://schemas.microsoft.com/office/drawing/2014/main" id="{D08FDB6C-FD3F-09DE-F493-5BFC892CF939}"/>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074" name="Google Shape;329;p14">
                  <a:extLst>
                    <a:ext uri="{FF2B5EF4-FFF2-40B4-BE49-F238E27FC236}">
                      <a16:creationId xmlns:a16="http://schemas.microsoft.com/office/drawing/2014/main" id="{98294F4D-3EF4-EBBE-22DA-B506AF85CD8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072" name="Straight Connector 1071">
                <a:extLst>
                  <a:ext uri="{FF2B5EF4-FFF2-40B4-BE49-F238E27FC236}">
                    <a16:creationId xmlns:a16="http://schemas.microsoft.com/office/drawing/2014/main" id="{63383827-6541-D1BA-4BDC-4DE2CE586096}"/>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7" name="Straight Connector 926">
              <a:extLst>
                <a:ext uri="{FF2B5EF4-FFF2-40B4-BE49-F238E27FC236}">
                  <a16:creationId xmlns:a16="http://schemas.microsoft.com/office/drawing/2014/main" id="{B4B7DDF1-FBFA-6E16-7E37-71493CB10BED}"/>
                </a:ext>
              </a:extLst>
            </p:cNvPr>
            <p:cNvCxnSpPr>
              <a:cxnSpLocks/>
              <a:stCxn id="923" idx="3"/>
              <a:endCxn id="1084"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 name="Straight Connector 927">
              <a:extLst>
                <a:ext uri="{FF2B5EF4-FFF2-40B4-BE49-F238E27FC236}">
                  <a16:creationId xmlns:a16="http://schemas.microsoft.com/office/drawing/2014/main" id="{5A84A4C6-017A-22DE-8721-28CA81CCAD7E}"/>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 name="Straight Connector 928">
              <a:extLst>
                <a:ext uri="{FF2B5EF4-FFF2-40B4-BE49-F238E27FC236}">
                  <a16:creationId xmlns:a16="http://schemas.microsoft.com/office/drawing/2014/main" id="{C92DAD9D-9F52-35B3-AA76-3939EDE97F71}"/>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 name="Straight Connector 929">
              <a:extLst>
                <a:ext uri="{FF2B5EF4-FFF2-40B4-BE49-F238E27FC236}">
                  <a16:creationId xmlns:a16="http://schemas.microsoft.com/office/drawing/2014/main" id="{E48CE3E5-7819-6430-6984-5040BEBC81BB}"/>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31" name="Group 930">
              <a:extLst>
                <a:ext uri="{FF2B5EF4-FFF2-40B4-BE49-F238E27FC236}">
                  <a16:creationId xmlns:a16="http://schemas.microsoft.com/office/drawing/2014/main" id="{46AA4081-FD90-5F4E-1B7F-81798FB1D5CE}"/>
                </a:ext>
              </a:extLst>
            </p:cNvPr>
            <p:cNvGrpSpPr/>
            <p:nvPr/>
          </p:nvGrpSpPr>
          <p:grpSpPr>
            <a:xfrm>
              <a:off x="5427629" y="7881276"/>
              <a:ext cx="2248650" cy="1759648"/>
              <a:chOff x="-292854" y="1654294"/>
              <a:chExt cx="1795023" cy="731094"/>
            </a:xfrm>
          </p:grpSpPr>
          <p:sp>
            <p:nvSpPr>
              <p:cNvPr id="1069" name="TextBox 1068">
                <a:extLst>
                  <a:ext uri="{FF2B5EF4-FFF2-40B4-BE49-F238E27FC236}">
                    <a16:creationId xmlns:a16="http://schemas.microsoft.com/office/drawing/2014/main" id="{A160408B-C034-9F39-AEBF-A405E475B6CF}"/>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1070" name="Rounded Rectangle 1069">
                <a:extLst>
                  <a:ext uri="{FF2B5EF4-FFF2-40B4-BE49-F238E27FC236}">
                    <a16:creationId xmlns:a16="http://schemas.microsoft.com/office/drawing/2014/main" id="{8FB0689B-A31B-9447-F1D4-FE373D7E9054}"/>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932" name="Group 931">
              <a:extLst>
                <a:ext uri="{FF2B5EF4-FFF2-40B4-BE49-F238E27FC236}">
                  <a16:creationId xmlns:a16="http://schemas.microsoft.com/office/drawing/2014/main" id="{9C4D4B57-D5AD-F71F-FC75-2C0EC487BB66}"/>
                </a:ext>
              </a:extLst>
            </p:cNvPr>
            <p:cNvGrpSpPr/>
            <p:nvPr/>
          </p:nvGrpSpPr>
          <p:grpSpPr>
            <a:xfrm>
              <a:off x="858685" y="8750559"/>
              <a:ext cx="269611" cy="608559"/>
              <a:chOff x="937938" y="8133362"/>
              <a:chExt cx="269611" cy="1739010"/>
            </a:xfrm>
          </p:grpSpPr>
          <p:cxnSp>
            <p:nvCxnSpPr>
              <p:cNvPr id="1067" name="Straight Arrow Connector 1066">
                <a:extLst>
                  <a:ext uri="{FF2B5EF4-FFF2-40B4-BE49-F238E27FC236}">
                    <a16:creationId xmlns:a16="http://schemas.microsoft.com/office/drawing/2014/main" id="{A66FBCBE-952C-BA3E-73FB-CF768512E731}"/>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8" name="Straight Connector 1067">
                <a:extLst>
                  <a:ext uri="{FF2B5EF4-FFF2-40B4-BE49-F238E27FC236}">
                    <a16:creationId xmlns:a16="http://schemas.microsoft.com/office/drawing/2014/main" id="{D9D9EA2B-D6C7-CA42-45A6-26100008621C}"/>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3" name="Group 932">
              <a:extLst>
                <a:ext uri="{FF2B5EF4-FFF2-40B4-BE49-F238E27FC236}">
                  <a16:creationId xmlns:a16="http://schemas.microsoft.com/office/drawing/2014/main" id="{77BB52E2-9EF4-7841-C3ED-873500C9428B}"/>
                </a:ext>
              </a:extLst>
            </p:cNvPr>
            <p:cNvGrpSpPr/>
            <p:nvPr/>
          </p:nvGrpSpPr>
          <p:grpSpPr>
            <a:xfrm>
              <a:off x="4834073" y="7594509"/>
              <a:ext cx="877418" cy="1113004"/>
              <a:chOff x="5631034" y="7585407"/>
              <a:chExt cx="877418" cy="1113004"/>
            </a:xfrm>
          </p:grpSpPr>
          <p:cxnSp>
            <p:nvCxnSpPr>
              <p:cNvPr id="1064" name="Straight Arrow Connector 1063">
                <a:extLst>
                  <a:ext uri="{FF2B5EF4-FFF2-40B4-BE49-F238E27FC236}">
                    <a16:creationId xmlns:a16="http://schemas.microsoft.com/office/drawing/2014/main" id="{62E7E9DB-F900-5D31-6AD2-2AFC5D1856AC}"/>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 name="TextBox 1064">
                <a:extLst>
                  <a:ext uri="{FF2B5EF4-FFF2-40B4-BE49-F238E27FC236}">
                    <a16:creationId xmlns:a16="http://schemas.microsoft.com/office/drawing/2014/main" id="{AA972918-4FCC-DF95-2FB6-11146DF2A8F5}"/>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1066" name="Straight Connector 1065">
                <a:extLst>
                  <a:ext uri="{FF2B5EF4-FFF2-40B4-BE49-F238E27FC236}">
                    <a16:creationId xmlns:a16="http://schemas.microsoft.com/office/drawing/2014/main" id="{FEA4585F-FE8A-342E-33BD-EE11174998D9}"/>
                  </a:ext>
                </a:extLst>
              </p:cNvPr>
              <p:cNvCxnSpPr>
                <a:cxnSpLocks/>
                <a:stCxn id="1065"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4" name="Group 933">
              <a:extLst>
                <a:ext uri="{FF2B5EF4-FFF2-40B4-BE49-F238E27FC236}">
                  <a16:creationId xmlns:a16="http://schemas.microsoft.com/office/drawing/2014/main" id="{C321CA25-82A6-AA22-D023-BD0DA4DC2205}"/>
                </a:ext>
              </a:extLst>
            </p:cNvPr>
            <p:cNvGrpSpPr/>
            <p:nvPr/>
          </p:nvGrpSpPr>
          <p:grpSpPr>
            <a:xfrm>
              <a:off x="126570" y="8197386"/>
              <a:ext cx="688995" cy="1063200"/>
              <a:chOff x="227633" y="7884073"/>
              <a:chExt cx="688995" cy="1063200"/>
            </a:xfrm>
          </p:grpSpPr>
          <p:grpSp>
            <p:nvGrpSpPr>
              <p:cNvPr id="1060" name="Group 1059">
                <a:extLst>
                  <a:ext uri="{FF2B5EF4-FFF2-40B4-BE49-F238E27FC236}">
                    <a16:creationId xmlns:a16="http://schemas.microsoft.com/office/drawing/2014/main" id="{163E21BB-BF5E-C2B9-3D56-DCC5FA1D77ED}"/>
                  </a:ext>
                </a:extLst>
              </p:cNvPr>
              <p:cNvGrpSpPr/>
              <p:nvPr/>
            </p:nvGrpSpPr>
            <p:grpSpPr>
              <a:xfrm>
                <a:off x="227633" y="7884073"/>
                <a:ext cx="688995" cy="1063200"/>
                <a:chOff x="98083" y="1360449"/>
                <a:chExt cx="1310561" cy="1904904"/>
              </a:xfrm>
            </p:grpSpPr>
            <p:sp>
              <p:nvSpPr>
                <p:cNvPr id="1062" name="TextBox 1061">
                  <a:extLst>
                    <a:ext uri="{FF2B5EF4-FFF2-40B4-BE49-F238E27FC236}">
                      <a16:creationId xmlns:a16="http://schemas.microsoft.com/office/drawing/2014/main" id="{93DADEB8-925B-C967-119A-F3F61DE0B712}"/>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1063" name="Rounded Rectangle 1062">
                  <a:extLst>
                    <a:ext uri="{FF2B5EF4-FFF2-40B4-BE49-F238E27FC236}">
                      <a16:creationId xmlns:a16="http://schemas.microsoft.com/office/drawing/2014/main" id="{2713083F-8BE9-29BC-D94D-4F49CB32F35D}"/>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1061" name="Picture 1060" descr="A diagram of a knee joint&#10;&#10;Description automatically generated">
                <a:extLst>
                  <a:ext uri="{FF2B5EF4-FFF2-40B4-BE49-F238E27FC236}">
                    <a16:creationId xmlns:a16="http://schemas.microsoft.com/office/drawing/2014/main" id="{D974777F-1DBC-C11B-F1AB-E9B16E0D5CCA}"/>
                  </a:ext>
                </a:extLst>
              </p:cNvPr>
              <p:cNvPicPr>
                <a:picLocks noChangeAspect="1"/>
              </p:cNvPicPr>
              <p:nvPr/>
            </p:nvPicPr>
            <p:blipFill rotWithShape="1">
              <a:blip r:embed="rId7"/>
              <a:srcRect l="37333" t="13741" r="33243" b="15171"/>
              <a:stretch/>
            </p:blipFill>
            <p:spPr>
              <a:xfrm>
                <a:off x="362312" y="8121498"/>
                <a:ext cx="412397" cy="697439"/>
              </a:xfrm>
              <a:prstGeom prst="rect">
                <a:avLst/>
              </a:prstGeom>
            </p:spPr>
          </p:pic>
        </p:grpSp>
        <p:pic>
          <p:nvPicPr>
            <p:cNvPr id="935" name="Picture 934" descr="A diagram of a knee joint&#10;&#10;Description automatically generated">
              <a:extLst>
                <a:ext uri="{FF2B5EF4-FFF2-40B4-BE49-F238E27FC236}">
                  <a16:creationId xmlns:a16="http://schemas.microsoft.com/office/drawing/2014/main" id="{491FEC9D-68D2-8377-06D6-205F51D84F88}"/>
                </a:ext>
              </a:extLst>
            </p:cNvPr>
            <p:cNvPicPr>
              <a:picLocks noChangeAspect="1"/>
            </p:cNvPicPr>
            <p:nvPr/>
          </p:nvPicPr>
          <p:blipFill rotWithShape="1">
            <a:blip r:embed="rId7"/>
            <a:srcRect l="2585" t="13741" r="65013" b="15171"/>
            <a:stretch/>
          </p:blipFill>
          <p:spPr>
            <a:xfrm>
              <a:off x="6312095" y="8491368"/>
              <a:ext cx="534227" cy="820424"/>
            </a:xfrm>
            <a:prstGeom prst="rect">
              <a:avLst/>
            </a:prstGeom>
          </p:spPr>
        </p:pic>
        <p:grpSp>
          <p:nvGrpSpPr>
            <p:cNvPr id="936" name="Google Shape;295;p14">
              <a:extLst>
                <a:ext uri="{FF2B5EF4-FFF2-40B4-BE49-F238E27FC236}">
                  <a16:creationId xmlns:a16="http://schemas.microsoft.com/office/drawing/2014/main" id="{12F26EB4-2E26-8B30-17A6-943893D973A9}"/>
                </a:ext>
              </a:extLst>
            </p:cNvPr>
            <p:cNvGrpSpPr/>
            <p:nvPr/>
          </p:nvGrpSpPr>
          <p:grpSpPr>
            <a:xfrm>
              <a:off x="6852964" y="8445532"/>
              <a:ext cx="389946" cy="210108"/>
              <a:chOff x="5658157" y="4910113"/>
              <a:chExt cx="2010172" cy="1107508"/>
            </a:xfrm>
          </p:grpSpPr>
          <p:grpSp>
            <p:nvGrpSpPr>
              <p:cNvPr id="1056" name="Google Shape;296;p14">
                <a:extLst>
                  <a:ext uri="{FF2B5EF4-FFF2-40B4-BE49-F238E27FC236}">
                    <a16:creationId xmlns:a16="http://schemas.microsoft.com/office/drawing/2014/main" id="{550031BB-FFB2-3886-7A50-482A465532F2}"/>
                  </a:ext>
                </a:extLst>
              </p:cNvPr>
              <p:cNvGrpSpPr/>
              <p:nvPr/>
            </p:nvGrpSpPr>
            <p:grpSpPr>
              <a:xfrm>
                <a:off x="6143375" y="4910113"/>
                <a:ext cx="914400" cy="914401"/>
                <a:chOff x="8767890" y="5268760"/>
                <a:chExt cx="914400" cy="914400"/>
              </a:xfrm>
            </p:grpSpPr>
            <p:sp>
              <p:nvSpPr>
                <p:cNvPr id="1058" name="Google Shape;297;p14">
                  <a:extLst>
                    <a:ext uri="{FF2B5EF4-FFF2-40B4-BE49-F238E27FC236}">
                      <a16:creationId xmlns:a16="http://schemas.microsoft.com/office/drawing/2014/main" id="{7FC6491D-C531-8023-8D38-ADDC23EF63E2}"/>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9" name="Google Shape;298;p14">
                  <a:extLst>
                    <a:ext uri="{FF2B5EF4-FFF2-40B4-BE49-F238E27FC236}">
                      <a16:creationId xmlns:a16="http://schemas.microsoft.com/office/drawing/2014/main" id="{35DE1ACD-2EE6-8886-4115-82744C4099C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7" name="Google Shape;299;p14">
                <a:extLst>
                  <a:ext uri="{FF2B5EF4-FFF2-40B4-BE49-F238E27FC236}">
                    <a16:creationId xmlns:a16="http://schemas.microsoft.com/office/drawing/2014/main" id="{59902118-E452-7387-BFD6-BD66B2DFCF4B}"/>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937" name="Google Shape;300;p14">
              <a:extLst>
                <a:ext uri="{FF2B5EF4-FFF2-40B4-BE49-F238E27FC236}">
                  <a16:creationId xmlns:a16="http://schemas.microsoft.com/office/drawing/2014/main" id="{CD460F61-E4F9-40D0-3BAF-F7BE3456928D}"/>
                </a:ext>
              </a:extLst>
            </p:cNvPr>
            <p:cNvGrpSpPr/>
            <p:nvPr/>
          </p:nvGrpSpPr>
          <p:grpSpPr>
            <a:xfrm>
              <a:off x="6806130" y="8858001"/>
              <a:ext cx="411470" cy="307261"/>
              <a:chOff x="6976650" y="1117840"/>
              <a:chExt cx="2121124" cy="1619611"/>
            </a:xfrm>
          </p:grpSpPr>
          <p:sp>
            <p:nvSpPr>
              <p:cNvPr id="1053" name="Google Shape;301;p14">
                <a:extLst>
                  <a:ext uri="{FF2B5EF4-FFF2-40B4-BE49-F238E27FC236}">
                    <a16:creationId xmlns:a16="http://schemas.microsoft.com/office/drawing/2014/main" id="{EA3C1B4E-9F88-1D02-D667-7215E814642E}"/>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4" name="Google Shape;302;p14">
                <a:extLst>
                  <a:ext uri="{FF2B5EF4-FFF2-40B4-BE49-F238E27FC236}">
                    <a16:creationId xmlns:a16="http://schemas.microsoft.com/office/drawing/2014/main" id="{D5AEDAEF-9F8E-29B5-221F-0068FB61B88A}"/>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55" name="Google Shape;303;p14">
                <a:extLst>
                  <a:ext uri="{FF2B5EF4-FFF2-40B4-BE49-F238E27FC236}">
                    <a16:creationId xmlns:a16="http://schemas.microsoft.com/office/drawing/2014/main" id="{DF4E69B7-6848-2FE1-63DD-79025E67A045}"/>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938" name="Google Shape;312;p14">
              <a:extLst>
                <a:ext uri="{FF2B5EF4-FFF2-40B4-BE49-F238E27FC236}">
                  <a16:creationId xmlns:a16="http://schemas.microsoft.com/office/drawing/2014/main" id="{7F95AC11-E0D2-9957-ED1E-37F60415E4A4}"/>
                </a:ext>
              </a:extLst>
            </p:cNvPr>
            <p:cNvGrpSpPr/>
            <p:nvPr/>
          </p:nvGrpSpPr>
          <p:grpSpPr>
            <a:xfrm>
              <a:off x="5787888" y="8852106"/>
              <a:ext cx="418381" cy="291713"/>
              <a:chOff x="7300323" y="3572476"/>
              <a:chExt cx="2156747" cy="1537659"/>
            </a:xfrm>
          </p:grpSpPr>
          <p:grpSp>
            <p:nvGrpSpPr>
              <p:cNvPr id="1049" name="Google Shape;313;p14">
                <a:extLst>
                  <a:ext uri="{FF2B5EF4-FFF2-40B4-BE49-F238E27FC236}">
                    <a16:creationId xmlns:a16="http://schemas.microsoft.com/office/drawing/2014/main" id="{D5B06EF4-9CF3-33A5-C5EC-8AD6F72E7745}"/>
                  </a:ext>
                </a:extLst>
              </p:cNvPr>
              <p:cNvGrpSpPr/>
              <p:nvPr/>
            </p:nvGrpSpPr>
            <p:grpSpPr>
              <a:xfrm>
                <a:off x="8009957" y="3572476"/>
                <a:ext cx="914400" cy="942232"/>
                <a:chOff x="7997744" y="3530713"/>
                <a:chExt cx="914400" cy="942231"/>
              </a:xfrm>
            </p:grpSpPr>
            <p:sp>
              <p:nvSpPr>
                <p:cNvPr id="1051" name="Google Shape;314;p14">
                  <a:extLst>
                    <a:ext uri="{FF2B5EF4-FFF2-40B4-BE49-F238E27FC236}">
                      <a16:creationId xmlns:a16="http://schemas.microsoft.com/office/drawing/2014/main" id="{52CB3D74-543B-5394-2E10-BBA1BF441DB1}"/>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52" name="Google Shape;315;p14">
                  <a:extLst>
                    <a:ext uri="{FF2B5EF4-FFF2-40B4-BE49-F238E27FC236}">
                      <a16:creationId xmlns:a16="http://schemas.microsoft.com/office/drawing/2014/main" id="{B59D9A8E-346B-661D-ADD4-A59DD71FD704}"/>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50" name="Google Shape;316;p14">
                <a:extLst>
                  <a:ext uri="{FF2B5EF4-FFF2-40B4-BE49-F238E27FC236}">
                    <a16:creationId xmlns:a16="http://schemas.microsoft.com/office/drawing/2014/main" id="{A2375E1D-AC7C-F7CB-D230-3933C5B72489}"/>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39" name="Google Shape;321;p14">
              <a:extLst>
                <a:ext uri="{FF2B5EF4-FFF2-40B4-BE49-F238E27FC236}">
                  <a16:creationId xmlns:a16="http://schemas.microsoft.com/office/drawing/2014/main" id="{E46A91E4-4A60-A4E9-48A7-81F55F723424}"/>
                </a:ext>
              </a:extLst>
            </p:cNvPr>
            <p:cNvGrpSpPr/>
            <p:nvPr/>
          </p:nvGrpSpPr>
          <p:grpSpPr>
            <a:xfrm>
              <a:off x="6241532" y="8276113"/>
              <a:ext cx="602484" cy="193462"/>
              <a:chOff x="5240403" y="3629701"/>
              <a:chExt cx="3105797" cy="1019762"/>
            </a:xfrm>
          </p:grpSpPr>
          <p:sp>
            <p:nvSpPr>
              <p:cNvPr id="1046" name="Google Shape;322;p14">
                <a:extLst>
                  <a:ext uri="{FF2B5EF4-FFF2-40B4-BE49-F238E27FC236}">
                    <a16:creationId xmlns:a16="http://schemas.microsoft.com/office/drawing/2014/main" id="{DD4CABC0-A6E7-C206-621A-CDCE57B81118}"/>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7" name="Google Shape;323;p14">
                <a:extLst>
                  <a:ext uri="{FF2B5EF4-FFF2-40B4-BE49-F238E27FC236}">
                    <a16:creationId xmlns:a16="http://schemas.microsoft.com/office/drawing/2014/main" id="{3BE614D4-6273-179F-83C6-8F05F287567D}"/>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8" name="Google Shape;324;p14">
                <a:extLst>
                  <a:ext uri="{FF2B5EF4-FFF2-40B4-BE49-F238E27FC236}">
                    <a16:creationId xmlns:a16="http://schemas.microsoft.com/office/drawing/2014/main" id="{7A520FA3-6C25-1277-67CB-89F6CEB25552}"/>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940" name="Google Shape;325;p14">
              <a:extLst>
                <a:ext uri="{FF2B5EF4-FFF2-40B4-BE49-F238E27FC236}">
                  <a16:creationId xmlns:a16="http://schemas.microsoft.com/office/drawing/2014/main" id="{EF10F790-A869-B40F-70D4-7AD618DB1B58}"/>
                </a:ext>
              </a:extLst>
            </p:cNvPr>
            <p:cNvGrpSpPr/>
            <p:nvPr/>
          </p:nvGrpSpPr>
          <p:grpSpPr>
            <a:xfrm>
              <a:off x="5949787" y="9295907"/>
              <a:ext cx="382084" cy="290582"/>
              <a:chOff x="7367767" y="3647440"/>
              <a:chExt cx="1969641" cy="1531695"/>
            </a:xfrm>
          </p:grpSpPr>
          <p:grpSp>
            <p:nvGrpSpPr>
              <p:cNvPr id="1042" name="Google Shape;326;p14">
                <a:extLst>
                  <a:ext uri="{FF2B5EF4-FFF2-40B4-BE49-F238E27FC236}">
                    <a16:creationId xmlns:a16="http://schemas.microsoft.com/office/drawing/2014/main" id="{BEAD752F-D629-F35D-5A71-710FE9EA8C5C}"/>
                  </a:ext>
                </a:extLst>
              </p:cNvPr>
              <p:cNvGrpSpPr/>
              <p:nvPr/>
            </p:nvGrpSpPr>
            <p:grpSpPr>
              <a:xfrm>
                <a:off x="7936643" y="3647440"/>
                <a:ext cx="914400" cy="925830"/>
                <a:chOff x="7924430" y="3605677"/>
                <a:chExt cx="914400" cy="925829"/>
              </a:xfrm>
            </p:grpSpPr>
            <p:sp>
              <p:nvSpPr>
                <p:cNvPr id="1044" name="Google Shape;327;p14">
                  <a:extLst>
                    <a:ext uri="{FF2B5EF4-FFF2-40B4-BE49-F238E27FC236}">
                      <a16:creationId xmlns:a16="http://schemas.microsoft.com/office/drawing/2014/main" id="{2CDE60AC-8804-0D10-5E17-CCDCD5AA7851}"/>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1045" name="Google Shape;328;p14">
                  <a:extLst>
                    <a:ext uri="{FF2B5EF4-FFF2-40B4-BE49-F238E27FC236}">
                      <a16:creationId xmlns:a16="http://schemas.microsoft.com/office/drawing/2014/main" id="{C5942ACD-BD39-0923-716A-D6C4E4FF7BB3}"/>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1043" name="Google Shape;329;p14">
                <a:extLst>
                  <a:ext uri="{FF2B5EF4-FFF2-40B4-BE49-F238E27FC236}">
                    <a16:creationId xmlns:a16="http://schemas.microsoft.com/office/drawing/2014/main" id="{044AD1A4-CF7D-151D-0296-A0A9ADEE7534}"/>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1" name="Google Shape;330;p14">
              <a:extLst>
                <a:ext uri="{FF2B5EF4-FFF2-40B4-BE49-F238E27FC236}">
                  <a16:creationId xmlns:a16="http://schemas.microsoft.com/office/drawing/2014/main" id="{2650A7B0-6FFC-A7DE-10B8-48B3582D6583}"/>
                </a:ext>
              </a:extLst>
            </p:cNvPr>
            <p:cNvGrpSpPr/>
            <p:nvPr/>
          </p:nvGrpSpPr>
          <p:grpSpPr>
            <a:xfrm>
              <a:off x="6762583" y="9266625"/>
              <a:ext cx="412476" cy="290804"/>
              <a:chOff x="7190492" y="1117840"/>
              <a:chExt cx="2126312" cy="1532868"/>
            </a:xfrm>
          </p:grpSpPr>
          <p:sp>
            <p:nvSpPr>
              <p:cNvPr id="1039" name="Google Shape;331;p14">
                <a:extLst>
                  <a:ext uri="{FF2B5EF4-FFF2-40B4-BE49-F238E27FC236}">
                    <a16:creationId xmlns:a16="http://schemas.microsoft.com/office/drawing/2014/main" id="{DC4861D6-9C38-807A-9045-8D793E87BC78}"/>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0" name="Google Shape;332;p14">
                <a:extLst>
                  <a:ext uri="{FF2B5EF4-FFF2-40B4-BE49-F238E27FC236}">
                    <a16:creationId xmlns:a16="http://schemas.microsoft.com/office/drawing/2014/main" id="{FA10D9CE-4F69-0232-02B2-D7C85611F79D}"/>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41" name="Google Shape;333;p14">
                <a:extLst>
                  <a:ext uri="{FF2B5EF4-FFF2-40B4-BE49-F238E27FC236}">
                    <a16:creationId xmlns:a16="http://schemas.microsoft.com/office/drawing/2014/main" id="{44753696-7EE7-E57D-016A-1A19646106B7}"/>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42" name="Google Shape;317;p14">
              <a:extLst>
                <a:ext uri="{FF2B5EF4-FFF2-40B4-BE49-F238E27FC236}">
                  <a16:creationId xmlns:a16="http://schemas.microsoft.com/office/drawing/2014/main" id="{B022634B-2BB7-B408-80F4-D3A813ED5987}"/>
                </a:ext>
              </a:extLst>
            </p:cNvPr>
            <p:cNvGrpSpPr/>
            <p:nvPr/>
          </p:nvGrpSpPr>
          <p:grpSpPr>
            <a:xfrm rot="5400000">
              <a:off x="6029561" y="8345386"/>
              <a:ext cx="185727" cy="576178"/>
              <a:chOff x="3594451" y="2198667"/>
              <a:chExt cx="1163519" cy="3641714"/>
            </a:xfrm>
          </p:grpSpPr>
          <p:sp>
            <p:nvSpPr>
              <p:cNvPr id="1036" name="Google Shape;318;p14">
                <a:extLst>
                  <a:ext uri="{FF2B5EF4-FFF2-40B4-BE49-F238E27FC236}">
                    <a16:creationId xmlns:a16="http://schemas.microsoft.com/office/drawing/2014/main" id="{0E05854B-4EF7-F336-99FF-865D893EE469}"/>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7" name="Google Shape;319;p14">
                <a:extLst>
                  <a:ext uri="{FF2B5EF4-FFF2-40B4-BE49-F238E27FC236}">
                    <a16:creationId xmlns:a16="http://schemas.microsoft.com/office/drawing/2014/main" id="{4A7F5BBC-84A2-53F7-FC67-560CF98E1F9E}"/>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1038" name="Google Shape;320;p14">
                <a:extLst>
                  <a:ext uri="{FF2B5EF4-FFF2-40B4-BE49-F238E27FC236}">
                    <a16:creationId xmlns:a16="http://schemas.microsoft.com/office/drawing/2014/main" id="{281A79AA-0FFB-DDB7-DAEA-8D4382F3FAD5}"/>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43" name="Group 942">
              <a:extLst>
                <a:ext uri="{FF2B5EF4-FFF2-40B4-BE49-F238E27FC236}">
                  <a16:creationId xmlns:a16="http://schemas.microsoft.com/office/drawing/2014/main" id="{816130DB-539C-8AE5-1AAD-B1EBBD11C18B}"/>
                </a:ext>
              </a:extLst>
            </p:cNvPr>
            <p:cNvGrpSpPr/>
            <p:nvPr/>
          </p:nvGrpSpPr>
          <p:grpSpPr>
            <a:xfrm>
              <a:off x="6154939" y="8696254"/>
              <a:ext cx="173757" cy="177226"/>
              <a:chOff x="6530515" y="8737988"/>
              <a:chExt cx="173757" cy="177226"/>
            </a:xfrm>
          </p:grpSpPr>
          <p:cxnSp>
            <p:nvCxnSpPr>
              <p:cNvPr id="1032" name="Straight Connector 1031">
                <a:extLst>
                  <a:ext uri="{FF2B5EF4-FFF2-40B4-BE49-F238E27FC236}">
                    <a16:creationId xmlns:a16="http://schemas.microsoft.com/office/drawing/2014/main" id="{EB8D6E1D-A99F-055D-BA36-84778EF0E021}"/>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9333A565-2D09-9143-B845-A5A61909C820}"/>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D0D5B522-EE20-3A50-F4D0-36E21726E36D}"/>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E263DB16-0E11-7A13-25CE-68C5762178EB}"/>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4" name="Group 943">
              <a:extLst>
                <a:ext uri="{FF2B5EF4-FFF2-40B4-BE49-F238E27FC236}">
                  <a16:creationId xmlns:a16="http://schemas.microsoft.com/office/drawing/2014/main" id="{5DF19616-1B4F-59C5-F90A-1F56202106FE}"/>
                </a:ext>
              </a:extLst>
            </p:cNvPr>
            <p:cNvGrpSpPr/>
            <p:nvPr/>
          </p:nvGrpSpPr>
          <p:grpSpPr>
            <a:xfrm rot="4857027">
              <a:off x="6776090" y="8621118"/>
              <a:ext cx="173757" cy="177226"/>
              <a:chOff x="6530515" y="8737988"/>
              <a:chExt cx="173757" cy="177226"/>
            </a:xfrm>
          </p:grpSpPr>
          <p:cxnSp>
            <p:nvCxnSpPr>
              <p:cNvPr id="1028" name="Straight Connector 1027">
                <a:extLst>
                  <a:ext uri="{FF2B5EF4-FFF2-40B4-BE49-F238E27FC236}">
                    <a16:creationId xmlns:a16="http://schemas.microsoft.com/office/drawing/2014/main" id="{54DD8C16-EF33-C190-B126-94B9FBB2EFC1}"/>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 name="Oval 1028">
                <a:extLst>
                  <a:ext uri="{FF2B5EF4-FFF2-40B4-BE49-F238E27FC236}">
                    <a16:creationId xmlns:a16="http://schemas.microsoft.com/office/drawing/2014/main" id="{4B366735-3308-C463-D8DF-7B1992255E21}"/>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9A035BF5-A9BE-C11F-AF5D-CD71526B5F51}"/>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1C1216E6-994E-5DB8-42F5-D81EA4DEADC4}"/>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5" name="Group 944">
              <a:extLst>
                <a:ext uri="{FF2B5EF4-FFF2-40B4-BE49-F238E27FC236}">
                  <a16:creationId xmlns:a16="http://schemas.microsoft.com/office/drawing/2014/main" id="{BA48F10B-FA06-A0BD-D9B0-8974B5BC4BC7}"/>
                </a:ext>
              </a:extLst>
            </p:cNvPr>
            <p:cNvGrpSpPr/>
            <p:nvPr/>
          </p:nvGrpSpPr>
          <p:grpSpPr>
            <a:xfrm rot="2256339">
              <a:off x="6482530" y="8452055"/>
              <a:ext cx="93051" cy="128369"/>
              <a:chOff x="6572738" y="8731561"/>
              <a:chExt cx="93051" cy="128369"/>
            </a:xfrm>
          </p:grpSpPr>
          <p:cxnSp>
            <p:nvCxnSpPr>
              <p:cNvPr id="1024" name="Straight Connector 1023">
                <a:extLst>
                  <a:ext uri="{FF2B5EF4-FFF2-40B4-BE49-F238E27FC236}">
                    <a16:creationId xmlns:a16="http://schemas.microsoft.com/office/drawing/2014/main" id="{C6D97DE0-0A5E-8C67-38E6-22E91052E9DF}"/>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 name="Oval 1024">
                <a:extLst>
                  <a:ext uri="{FF2B5EF4-FFF2-40B4-BE49-F238E27FC236}">
                    <a16:creationId xmlns:a16="http://schemas.microsoft.com/office/drawing/2014/main" id="{9A761B71-4D1C-2A53-A3C1-B8032E428085}"/>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42B616EB-EAE4-4EBA-E855-B80417E0B0BB}"/>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9DFD0EB5-56FE-FB6C-3D47-DF91E6790BC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6" name="Group 945">
              <a:extLst>
                <a:ext uri="{FF2B5EF4-FFF2-40B4-BE49-F238E27FC236}">
                  <a16:creationId xmlns:a16="http://schemas.microsoft.com/office/drawing/2014/main" id="{7AD08D57-3F37-81EB-DC1A-0F698F0EADEE}"/>
                </a:ext>
              </a:extLst>
            </p:cNvPr>
            <p:cNvGrpSpPr/>
            <p:nvPr/>
          </p:nvGrpSpPr>
          <p:grpSpPr>
            <a:xfrm>
              <a:off x="6795092" y="8880542"/>
              <a:ext cx="157078" cy="126046"/>
              <a:chOff x="7737925" y="8878388"/>
              <a:chExt cx="157078" cy="126046"/>
            </a:xfrm>
          </p:grpSpPr>
          <p:grpSp>
            <p:nvGrpSpPr>
              <p:cNvPr id="1019" name="Group 1018">
                <a:extLst>
                  <a:ext uri="{FF2B5EF4-FFF2-40B4-BE49-F238E27FC236}">
                    <a16:creationId xmlns:a16="http://schemas.microsoft.com/office/drawing/2014/main" id="{77C5E5C8-B4A4-EFBA-690D-C572AE49134A}"/>
                  </a:ext>
                </a:extLst>
              </p:cNvPr>
              <p:cNvGrpSpPr/>
              <p:nvPr/>
            </p:nvGrpSpPr>
            <p:grpSpPr>
              <a:xfrm rot="7570668">
                <a:off x="7788449" y="8847782"/>
                <a:ext cx="75948" cy="137160"/>
                <a:chOff x="6588237" y="8792486"/>
                <a:chExt cx="75948" cy="137160"/>
              </a:xfrm>
            </p:grpSpPr>
            <p:cxnSp>
              <p:nvCxnSpPr>
                <p:cNvPr id="1022" name="Straight Connector 1021">
                  <a:extLst>
                    <a:ext uri="{FF2B5EF4-FFF2-40B4-BE49-F238E27FC236}">
                      <a16:creationId xmlns:a16="http://schemas.microsoft.com/office/drawing/2014/main" id="{246125AC-28C3-4396-2BE6-FD52A64A090C}"/>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3" name="Oval 1022">
                  <a:extLst>
                    <a:ext uri="{FF2B5EF4-FFF2-40B4-BE49-F238E27FC236}">
                      <a16:creationId xmlns:a16="http://schemas.microsoft.com/office/drawing/2014/main" id="{6E87F21C-76D6-7D52-2DAB-19943E32BB15}"/>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0" name="Oval 1019">
                <a:extLst>
                  <a:ext uri="{FF2B5EF4-FFF2-40B4-BE49-F238E27FC236}">
                    <a16:creationId xmlns:a16="http://schemas.microsoft.com/office/drawing/2014/main" id="{4975E4D9-83F4-9EC3-7778-F5D1C76E0BEA}"/>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63B35313-F6E4-E7FA-33D2-4EB94601073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7" name="Group 946">
              <a:extLst>
                <a:ext uri="{FF2B5EF4-FFF2-40B4-BE49-F238E27FC236}">
                  <a16:creationId xmlns:a16="http://schemas.microsoft.com/office/drawing/2014/main" id="{C60AA38C-A08F-CA15-55BF-241A765CDEA2}"/>
                </a:ext>
              </a:extLst>
            </p:cNvPr>
            <p:cNvGrpSpPr/>
            <p:nvPr/>
          </p:nvGrpSpPr>
          <p:grpSpPr>
            <a:xfrm rot="2587902">
              <a:off x="6668358" y="9185927"/>
              <a:ext cx="211714" cy="101896"/>
              <a:chOff x="7751350" y="8898272"/>
              <a:chExt cx="211714" cy="101896"/>
            </a:xfrm>
          </p:grpSpPr>
          <p:grpSp>
            <p:nvGrpSpPr>
              <p:cNvPr id="1014" name="Group 1013">
                <a:extLst>
                  <a:ext uri="{FF2B5EF4-FFF2-40B4-BE49-F238E27FC236}">
                    <a16:creationId xmlns:a16="http://schemas.microsoft.com/office/drawing/2014/main" id="{A1B35D2B-7780-3705-5BC3-C1E17A7EA8D7}"/>
                  </a:ext>
                </a:extLst>
              </p:cNvPr>
              <p:cNvGrpSpPr/>
              <p:nvPr/>
            </p:nvGrpSpPr>
            <p:grpSpPr>
              <a:xfrm rot="7570668">
                <a:off x="7830235" y="8819387"/>
                <a:ext cx="53943" cy="211714"/>
                <a:chOff x="6588237" y="8725119"/>
                <a:chExt cx="53943" cy="211714"/>
              </a:xfrm>
            </p:grpSpPr>
            <p:cxnSp>
              <p:nvCxnSpPr>
                <p:cNvPr id="1017" name="Straight Connector 1016">
                  <a:extLst>
                    <a:ext uri="{FF2B5EF4-FFF2-40B4-BE49-F238E27FC236}">
                      <a16:creationId xmlns:a16="http://schemas.microsoft.com/office/drawing/2014/main" id="{2D23CE11-FCA5-FEA3-5D1C-A8153A7A53A7}"/>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8" name="Oval 1017">
                  <a:extLst>
                    <a:ext uri="{FF2B5EF4-FFF2-40B4-BE49-F238E27FC236}">
                      <a16:creationId xmlns:a16="http://schemas.microsoft.com/office/drawing/2014/main" id="{6FFF45DC-FB80-8CAC-3FC3-00BD66177DBC}"/>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5" name="Oval 1014">
                <a:extLst>
                  <a:ext uri="{FF2B5EF4-FFF2-40B4-BE49-F238E27FC236}">
                    <a16:creationId xmlns:a16="http://schemas.microsoft.com/office/drawing/2014/main" id="{5F814A70-3BF6-DAAD-C6D2-FC6479628900}"/>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0EE00EF8-F9E8-81BF-D163-91375819EC96}"/>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8" name="Group 947">
              <a:extLst>
                <a:ext uri="{FF2B5EF4-FFF2-40B4-BE49-F238E27FC236}">
                  <a16:creationId xmlns:a16="http://schemas.microsoft.com/office/drawing/2014/main" id="{F22BCA3E-7F1E-292F-CE48-5DB7E5695D3F}"/>
                </a:ext>
              </a:extLst>
            </p:cNvPr>
            <p:cNvGrpSpPr/>
            <p:nvPr/>
          </p:nvGrpSpPr>
          <p:grpSpPr>
            <a:xfrm rot="8522103">
              <a:off x="6252760" y="9220606"/>
              <a:ext cx="211714" cy="101896"/>
              <a:chOff x="7751350" y="8898272"/>
              <a:chExt cx="211714" cy="101896"/>
            </a:xfrm>
          </p:grpSpPr>
          <p:grpSp>
            <p:nvGrpSpPr>
              <p:cNvPr id="1009" name="Group 1008">
                <a:extLst>
                  <a:ext uri="{FF2B5EF4-FFF2-40B4-BE49-F238E27FC236}">
                    <a16:creationId xmlns:a16="http://schemas.microsoft.com/office/drawing/2014/main" id="{DD86EFC6-3899-6D29-0233-414A01E88F33}"/>
                  </a:ext>
                </a:extLst>
              </p:cNvPr>
              <p:cNvGrpSpPr/>
              <p:nvPr/>
            </p:nvGrpSpPr>
            <p:grpSpPr>
              <a:xfrm rot="7570668">
                <a:off x="7830235" y="8819387"/>
                <a:ext cx="53943" cy="211714"/>
                <a:chOff x="6588237" y="8725119"/>
                <a:chExt cx="53943" cy="211714"/>
              </a:xfrm>
            </p:grpSpPr>
            <p:cxnSp>
              <p:nvCxnSpPr>
                <p:cNvPr id="1012" name="Straight Connector 1011">
                  <a:extLst>
                    <a:ext uri="{FF2B5EF4-FFF2-40B4-BE49-F238E27FC236}">
                      <a16:creationId xmlns:a16="http://schemas.microsoft.com/office/drawing/2014/main" id="{7DCF082C-C9D5-411E-7690-FAD5C5631775}"/>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3" name="Oval 1012">
                  <a:extLst>
                    <a:ext uri="{FF2B5EF4-FFF2-40B4-BE49-F238E27FC236}">
                      <a16:creationId xmlns:a16="http://schemas.microsoft.com/office/drawing/2014/main" id="{74BECDA6-5FEF-2149-5A2E-0744716AF33E}"/>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0" name="Oval 1009">
                <a:extLst>
                  <a:ext uri="{FF2B5EF4-FFF2-40B4-BE49-F238E27FC236}">
                    <a16:creationId xmlns:a16="http://schemas.microsoft.com/office/drawing/2014/main" id="{227047A9-A2EC-5AAE-E027-790C893C0EF0}"/>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DB101084-96DA-4719-9747-1045F8B9BF47}"/>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F0EDE761-9DC2-1F97-63EF-4E63AB8128B3}"/>
                </a:ext>
              </a:extLst>
            </p:cNvPr>
            <p:cNvGrpSpPr/>
            <p:nvPr/>
          </p:nvGrpSpPr>
          <p:grpSpPr>
            <a:xfrm rot="10800000">
              <a:off x="6127709" y="8910169"/>
              <a:ext cx="211714" cy="56854"/>
              <a:chOff x="7736637" y="8943314"/>
              <a:chExt cx="211714" cy="56854"/>
            </a:xfrm>
          </p:grpSpPr>
          <p:cxnSp>
            <p:nvCxnSpPr>
              <p:cNvPr id="1007" name="Straight Connector 1006">
                <a:extLst>
                  <a:ext uri="{FF2B5EF4-FFF2-40B4-BE49-F238E27FC236}">
                    <a16:creationId xmlns:a16="http://schemas.microsoft.com/office/drawing/2014/main" id="{BB83B55D-F805-3E6B-2A44-F663301E9D84}"/>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8" name="Oval 1007">
                <a:extLst>
                  <a:ext uri="{FF2B5EF4-FFF2-40B4-BE49-F238E27FC236}">
                    <a16:creationId xmlns:a16="http://schemas.microsoft.com/office/drawing/2014/main" id="{54A2C336-F2FB-77B1-79F8-85EE016CABCC}"/>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0" name="Oval 949">
              <a:extLst>
                <a:ext uri="{FF2B5EF4-FFF2-40B4-BE49-F238E27FC236}">
                  <a16:creationId xmlns:a16="http://schemas.microsoft.com/office/drawing/2014/main" id="{FA4BA2F0-3AA5-176D-5C85-D65970F4E3AD}"/>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F5D9D247-A23F-F0F4-697B-EDCC4FEE0743}"/>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TextBox 951">
              <a:extLst>
                <a:ext uri="{FF2B5EF4-FFF2-40B4-BE49-F238E27FC236}">
                  <a16:creationId xmlns:a16="http://schemas.microsoft.com/office/drawing/2014/main" id="{2C3B851C-ADDA-BEC4-E403-CD18B82D148E}"/>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953" name="Graphic 73" descr="DNA outline">
              <a:extLst>
                <a:ext uri="{FF2B5EF4-FFF2-40B4-BE49-F238E27FC236}">
                  <a16:creationId xmlns:a16="http://schemas.microsoft.com/office/drawing/2014/main" id="{8AD19724-29EF-ECE5-2DEF-B3DBB3D5FBD9}"/>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4" name="Graphic 74" descr="DNA outline">
              <a:extLst>
                <a:ext uri="{FF2B5EF4-FFF2-40B4-BE49-F238E27FC236}">
                  <a16:creationId xmlns:a16="http://schemas.microsoft.com/office/drawing/2014/main" id="{D5B71967-3546-B2EC-F801-184D9094AA4A}"/>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955" name="Freeform 954">
              <a:extLst>
                <a:ext uri="{FF2B5EF4-FFF2-40B4-BE49-F238E27FC236}">
                  <a16:creationId xmlns:a16="http://schemas.microsoft.com/office/drawing/2014/main" id="{746C7D9F-CB26-73AA-B630-360C6BF3767C}"/>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956" name="Group 955">
              <a:extLst>
                <a:ext uri="{FF2B5EF4-FFF2-40B4-BE49-F238E27FC236}">
                  <a16:creationId xmlns:a16="http://schemas.microsoft.com/office/drawing/2014/main" id="{FCF31940-A538-BD34-6F67-A8EC8D652953}"/>
                </a:ext>
              </a:extLst>
            </p:cNvPr>
            <p:cNvGrpSpPr/>
            <p:nvPr/>
          </p:nvGrpSpPr>
          <p:grpSpPr>
            <a:xfrm>
              <a:off x="3339172" y="7720023"/>
              <a:ext cx="1723378" cy="2171726"/>
              <a:chOff x="3339172" y="7881659"/>
              <a:chExt cx="1723378" cy="2171726"/>
            </a:xfrm>
          </p:grpSpPr>
          <p:grpSp>
            <p:nvGrpSpPr>
              <p:cNvPr id="805" name="Group 804">
                <a:extLst>
                  <a:ext uri="{FF2B5EF4-FFF2-40B4-BE49-F238E27FC236}">
                    <a16:creationId xmlns:a16="http://schemas.microsoft.com/office/drawing/2014/main" id="{6B7DA947-83A3-5EA6-7ACF-CA3792C38A17}"/>
                  </a:ext>
                </a:extLst>
              </p:cNvPr>
              <p:cNvGrpSpPr/>
              <p:nvPr/>
            </p:nvGrpSpPr>
            <p:grpSpPr>
              <a:xfrm>
                <a:off x="3502929" y="8205490"/>
                <a:ext cx="1503183" cy="742812"/>
                <a:chOff x="3502929" y="8205490"/>
                <a:chExt cx="1503183" cy="742812"/>
              </a:xfrm>
            </p:grpSpPr>
            <p:grpSp>
              <p:nvGrpSpPr>
                <p:cNvPr id="865" name="Group 864">
                  <a:extLst>
                    <a:ext uri="{FF2B5EF4-FFF2-40B4-BE49-F238E27FC236}">
                      <a16:creationId xmlns:a16="http://schemas.microsoft.com/office/drawing/2014/main" id="{C4204CD0-0A11-E5DE-7A0F-3647A7EA6E4F}"/>
                    </a:ext>
                  </a:extLst>
                </p:cNvPr>
                <p:cNvGrpSpPr/>
                <p:nvPr/>
              </p:nvGrpSpPr>
              <p:grpSpPr>
                <a:xfrm>
                  <a:off x="3502929" y="8205490"/>
                  <a:ext cx="1126238" cy="742812"/>
                  <a:chOff x="3444945" y="8205490"/>
                  <a:chExt cx="1126238" cy="742812"/>
                </a:xfrm>
              </p:grpSpPr>
              <p:grpSp>
                <p:nvGrpSpPr>
                  <p:cNvPr id="885" name="Group 884">
                    <a:extLst>
                      <a:ext uri="{FF2B5EF4-FFF2-40B4-BE49-F238E27FC236}">
                        <a16:creationId xmlns:a16="http://schemas.microsoft.com/office/drawing/2014/main" id="{D6138B6D-B87D-7285-3835-99A6ECB02633}"/>
                      </a:ext>
                    </a:extLst>
                  </p:cNvPr>
                  <p:cNvGrpSpPr/>
                  <p:nvPr/>
                </p:nvGrpSpPr>
                <p:grpSpPr>
                  <a:xfrm>
                    <a:off x="3444945" y="8205490"/>
                    <a:ext cx="1126238" cy="742812"/>
                    <a:chOff x="3755233" y="2295012"/>
                    <a:chExt cx="1758972" cy="1160138"/>
                  </a:xfrm>
                </p:grpSpPr>
                <p:grpSp>
                  <p:nvGrpSpPr>
                    <p:cNvPr id="1000" name="Group 999">
                      <a:extLst>
                        <a:ext uri="{FF2B5EF4-FFF2-40B4-BE49-F238E27FC236}">
                          <a16:creationId xmlns:a16="http://schemas.microsoft.com/office/drawing/2014/main" id="{17AE0752-85AB-BFB4-7A84-9E68F1EAEE12}"/>
                        </a:ext>
                      </a:extLst>
                    </p:cNvPr>
                    <p:cNvGrpSpPr/>
                    <p:nvPr/>
                  </p:nvGrpSpPr>
                  <p:grpSpPr>
                    <a:xfrm>
                      <a:off x="3755233" y="2295012"/>
                      <a:ext cx="1612107" cy="303617"/>
                      <a:chOff x="3755233" y="2295012"/>
                      <a:chExt cx="1612107" cy="303617"/>
                    </a:xfrm>
                  </p:grpSpPr>
                  <p:grpSp>
                    <p:nvGrpSpPr>
                      <p:cNvPr id="1002" name="Group 1001">
                        <a:extLst>
                          <a:ext uri="{FF2B5EF4-FFF2-40B4-BE49-F238E27FC236}">
                            <a16:creationId xmlns:a16="http://schemas.microsoft.com/office/drawing/2014/main" id="{577C08DF-E279-1DE7-B55F-6C67BE7E32F6}"/>
                          </a:ext>
                        </a:extLst>
                      </p:cNvPr>
                      <p:cNvGrpSpPr/>
                      <p:nvPr/>
                    </p:nvGrpSpPr>
                    <p:grpSpPr>
                      <a:xfrm>
                        <a:off x="3906175" y="2352689"/>
                        <a:ext cx="1461165" cy="188121"/>
                        <a:chOff x="606899" y="4384752"/>
                        <a:chExt cx="3252914" cy="456550"/>
                      </a:xfrm>
                    </p:grpSpPr>
                    <p:sp>
                      <p:nvSpPr>
                        <p:cNvPr id="1005" name="Rectangle 1004">
                          <a:extLst>
                            <a:ext uri="{FF2B5EF4-FFF2-40B4-BE49-F238E27FC236}">
                              <a16:creationId xmlns:a16="http://schemas.microsoft.com/office/drawing/2014/main" id="{9856E642-869D-DCD5-98FB-42BA320D7057}"/>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1006" name="Rectangle 1005">
                          <a:extLst>
                            <a:ext uri="{FF2B5EF4-FFF2-40B4-BE49-F238E27FC236}">
                              <a16:creationId xmlns:a16="http://schemas.microsoft.com/office/drawing/2014/main" id="{540CD407-C799-0A46-23E8-C6F88C0E4956}"/>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1003" name="TextBox 1002">
                        <a:extLst>
                          <a:ext uri="{FF2B5EF4-FFF2-40B4-BE49-F238E27FC236}">
                            <a16:creationId xmlns:a16="http://schemas.microsoft.com/office/drawing/2014/main" id="{D852BF97-5F79-2708-CE75-ABB33E64E965}"/>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1004" name="TextBox 1003">
                        <a:extLst>
                          <a:ext uri="{FF2B5EF4-FFF2-40B4-BE49-F238E27FC236}">
                            <a16:creationId xmlns:a16="http://schemas.microsoft.com/office/drawing/2014/main" id="{EE1CA844-57C9-82DE-253A-3C4EDC0B4BB4}"/>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1001" name="TextBox 1000">
                      <a:extLst>
                        <a:ext uri="{FF2B5EF4-FFF2-40B4-BE49-F238E27FC236}">
                          <a16:creationId xmlns:a16="http://schemas.microsoft.com/office/drawing/2014/main" id="{CD2DB65C-FA36-A511-EA8D-B9464FF8D687}"/>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886" name="Group 885">
                    <a:extLst>
                      <a:ext uri="{FF2B5EF4-FFF2-40B4-BE49-F238E27FC236}">
                        <a16:creationId xmlns:a16="http://schemas.microsoft.com/office/drawing/2014/main" id="{A6EB1DE4-B06C-5ED6-5FA0-67A55C91F23B}"/>
                      </a:ext>
                    </a:extLst>
                  </p:cNvPr>
                  <p:cNvGrpSpPr/>
                  <p:nvPr/>
                </p:nvGrpSpPr>
                <p:grpSpPr>
                  <a:xfrm>
                    <a:off x="3538443" y="8365671"/>
                    <a:ext cx="940589" cy="417994"/>
                    <a:chOff x="4532236" y="2751917"/>
                    <a:chExt cx="1469023" cy="652831"/>
                  </a:xfrm>
                </p:grpSpPr>
                <p:sp>
                  <p:nvSpPr>
                    <p:cNvPr id="960" name="Rectangle 959">
                      <a:extLst>
                        <a:ext uri="{FF2B5EF4-FFF2-40B4-BE49-F238E27FC236}">
                          <a16:creationId xmlns:a16="http://schemas.microsoft.com/office/drawing/2014/main" id="{D55C0A59-3B00-E997-087F-1D141517B4FF}"/>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1" name="Rectangle 960">
                      <a:extLst>
                        <a:ext uri="{FF2B5EF4-FFF2-40B4-BE49-F238E27FC236}">
                          <a16:creationId xmlns:a16="http://schemas.microsoft.com/office/drawing/2014/main" id="{6B3936D4-28A4-86D7-20F0-40BC2C230D40}"/>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2" name="Rectangle 961">
                      <a:extLst>
                        <a:ext uri="{FF2B5EF4-FFF2-40B4-BE49-F238E27FC236}">
                          <a16:creationId xmlns:a16="http://schemas.microsoft.com/office/drawing/2014/main" id="{380FFC59-D7B8-5D27-3876-346A34BF2B9A}"/>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3" name="Rectangle 962">
                      <a:extLst>
                        <a:ext uri="{FF2B5EF4-FFF2-40B4-BE49-F238E27FC236}">
                          <a16:creationId xmlns:a16="http://schemas.microsoft.com/office/drawing/2014/main" id="{FFA171DF-DD31-BFA7-82A8-F975B116862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4" name="Rectangle 963">
                      <a:extLst>
                        <a:ext uri="{FF2B5EF4-FFF2-40B4-BE49-F238E27FC236}">
                          <a16:creationId xmlns:a16="http://schemas.microsoft.com/office/drawing/2014/main" id="{3D0B41A3-0697-5C60-B436-A097A93705B6}"/>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5" name="Rectangle 964">
                      <a:extLst>
                        <a:ext uri="{FF2B5EF4-FFF2-40B4-BE49-F238E27FC236}">
                          <a16:creationId xmlns:a16="http://schemas.microsoft.com/office/drawing/2014/main" id="{F260EC1F-9F09-2016-3F94-E6015136C034}"/>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6" name="Rectangle 965">
                      <a:extLst>
                        <a:ext uri="{FF2B5EF4-FFF2-40B4-BE49-F238E27FC236}">
                          <a16:creationId xmlns:a16="http://schemas.microsoft.com/office/drawing/2014/main" id="{02817B3C-68F8-A5A0-D051-383F4160AD94}"/>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67" name="Rectangle 966">
                      <a:extLst>
                        <a:ext uri="{FF2B5EF4-FFF2-40B4-BE49-F238E27FC236}">
                          <a16:creationId xmlns:a16="http://schemas.microsoft.com/office/drawing/2014/main" id="{81752B2A-57E7-E242-7CB1-1E70AA0253C4}"/>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8" name="Rectangle 967">
                      <a:extLst>
                        <a:ext uri="{FF2B5EF4-FFF2-40B4-BE49-F238E27FC236}">
                          <a16:creationId xmlns:a16="http://schemas.microsoft.com/office/drawing/2014/main" id="{9679440B-E6C3-6C08-7CEB-112573DCABDF}"/>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69" name="Rectangle 968">
                      <a:extLst>
                        <a:ext uri="{FF2B5EF4-FFF2-40B4-BE49-F238E27FC236}">
                          <a16:creationId xmlns:a16="http://schemas.microsoft.com/office/drawing/2014/main" id="{26C4B1AC-2C12-2796-1DB9-72D788E9EC3E}"/>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0" name="Rectangle 969">
                      <a:extLst>
                        <a:ext uri="{FF2B5EF4-FFF2-40B4-BE49-F238E27FC236}">
                          <a16:creationId xmlns:a16="http://schemas.microsoft.com/office/drawing/2014/main" id="{7F973052-B9FC-DF8E-80C0-A9803F632402}"/>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1" name="Rectangle 970">
                      <a:extLst>
                        <a:ext uri="{FF2B5EF4-FFF2-40B4-BE49-F238E27FC236}">
                          <a16:creationId xmlns:a16="http://schemas.microsoft.com/office/drawing/2014/main" id="{88F1B8C7-ABB1-C291-370F-D92E70C106B7}"/>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2" name="Rectangle 971">
                      <a:extLst>
                        <a:ext uri="{FF2B5EF4-FFF2-40B4-BE49-F238E27FC236}">
                          <a16:creationId xmlns:a16="http://schemas.microsoft.com/office/drawing/2014/main" id="{44A7B4EA-86E7-E111-9932-54DD5EC64930}"/>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3" name="Rectangle 972">
                      <a:extLst>
                        <a:ext uri="{FF2B5EF4-FFF2-40B4-BE49-F238E27FC236}">
                          <a16:creationId xmlns:a16="http://schemas.microsoft.com/office/drawing/2014/main" id="{E9383834-2610-48CB-6BC4-9D541D5AC0C7}"/>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4" name="Rectangle 973">
                      <a:extLst>
                        <a:ext uri="{FF2B5EF4-FFF2-40B4-BE49-F238E27FC236}">
                          <a16:creationId xmlns:a16="http://schemas.microsoft.com/office/drawing/2014/main" id="{6651606E-DAB4-2E6C-C14A-72AAD9934376}"/>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5" name="Rectangle 974">
                      <a:extLst>
                        <a:ext uri="{FF2B5EF4-FFF2-40B4-BE49-F238E27FC236}">
                          <a16:creationId xmlns:a16="http://schemas.microsoft.com/office/drawing/2014/main" id="{5B3ACBE3-207D-6AAB-87D8-05F1FC6DB287}"/>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6" name="Rectangle 975">
                      <a:extLst>
                        <a:ext uri="{FF2B5EF4-FFF2-40B4-BE49-F238E27FC236}">
                          <a16:creationId xmlns:a16="http://schemas.microsoft.com/office/drawing/2014/main" id="{C94CFFF4-A024-5D3C-066C-FA18C50E474E}"/>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7" name="Rectangle 976">
                      <a:extLst>
                        <a:ext uri="{FF2B5EF4-FFF2-40B4-BE49-F238E27FC236}">
                          <a16:creationId xmlns:a16="http://schemas.microsoft.com/office/drawing/2014/main" id="{AD8FB2BB-3838-D2DD-C69F-35E9344B11D6}"/>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78" name="Rectangle 977">
                      <a:extLst>
                        <a:ext uri="{FF2B5EF4-FFF2-40B4-BE49-F238E27FC236}">
                          <a16:creationId xmlns:a16="http://schemas.microsoft.com/office/drawing/2014/main" id="{DC436C81-451B-392E-10C6-2C0D175BCB40}"/>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79" name="Rectangle 978">
                      <a:extLst>
                        <a:ext uri="{FF2B5EF4-FFF2-40B4-BE49-F238E27FC236}">
                          <a16:creationId xmlns:a16="http://schemas.microsoft.com/office/drawing/2014/main" id="{E61F5C4A-2B65-BDA2-1739-DF5659D9197C}"/>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0" name="Rectangle 979">
                      <a:extLst>
                        <a:ext uri="{FF2B5EF4-FFF2-40B4-BE49-F238E27FC236}">
                          <a16:creationId xmlns:a16="http://schemas.microsoft.com/office/drawing/2014/main" id="{886EE711-99AB-C73D-F3F7-53C8185A8427}"/>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1" name="Rectangle 980">
                      <a:extLst>
                        <a:ext uri="{FF2B5EF4-FFF2-40B4-BE49-F238E27FC236}">
                          <a16:creationId xmlns:a16="http://schemas.microsoft.com/office/drawing/2014/main" id="{21FEA776-3456-C324-1476-4457D61D2797}"/>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2" name="Rectangle 981">
                      <a:extLst>
                        <a:ext uri="{FF2B5EF4-FFF2-40B4-BE49-F238E27FC236}">
                          <a16:creationId xmlns:a16="http://schemas.microsoft.com/office/drawing/2014/main" id="{24346349-3D59-82B7-057F-1A36918EC2FB}"/>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3" name="Rectangle 982">
                      <a:extLst>
                        <a:ext uri="{FF2B5EF4-FFF2-40B4-BE49-F238E27FC236}">
                          <a16:creationId xmlns:a16="http://schemas.microsoft.com/office/drawing/2014/main" id="{56778409-1E06-418E-DA18-9298FBCDB62F}"/>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4" name="Rectangle 983">
                      <a:extLst>
                        <a:ext uri="{FF2B5EF4-FFF2-40B4-BE49-F238E27FC236}">
                          <a16:creationId xmlns:a16="http://schemas.microsoft.com/office/drawing/2014/main" id="{D30D7D1B-3C8A-8C49-69FC-8145C22FBF2E}"/>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5" name="Rectangle 984">
                      <a:extLst>
                        <a:ext uri="{FF2B5EF4-FFF2-40B4-BE49-F238E27FC236}">
                          <a16:creationId xmlns:a16="http://schemas.microsoft.com/office/drawing/2014/main" id="{4CBDEC1D-64FF-CC79-FDE6-CDEB8C9BA36B}"/>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6" name="Rectangle 985">
                      <a:extLst>
                        <a:ext uri="{FF2B5EF4-FFF2-40B4-BE49-F238E27FC236}">
                          <a16:creationId xmlns:a16="http://schemas.microsoft.com/office/drawing/2014/main" id="{E1A60D4E-124D-C38F-EE58-9CE6163815D0}"/>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87" name="Rectangle 986">
                      <a:extLst>
                        <a:ext uri="{FF2B5EF4-FFF2-40B4-BE49-F238E27FC236}">
                          <a16:creationId xmlns:a16="http://schemas.microsoft.com/office/drawing/2014/main" id="{677EB472-A014-24EF-1668-03F05EDD9F4B}"/>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8" name="Rectangle 987">
                      <a:extLst>
                        <a:ext uri="{FF2B5EF4-FFF2-40B4-BE49-F238E27FC236}">
                          <a16:creationId xmlns:a16="http://schemas.microsoft.com/office/drawing/2014/main" id="{9A6396F2-008E-0A8A-AA88-98529C32D98A}"/>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89" name="Rectangle 988">
                      <a:extLst>
                        <a:ext uri="{FF2B5EF4-FFF2-40B4-BE49-F238E27FC236}">
                          <a16:creationId xmlns:a16="http://schemas.microsoft.com/office/drawing/2014/main" id="{DC9FE450-27C8-E6AA-0696-ECB01CF1F63A}"/>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0" name="Rectangle 989">
                      <a:extLst>
                        <a:ext uri="{FF2B5EF4-FFF2-40B4-BE49-F238E27FC236}">
                          <a16:creationId xmlns:a16="http://schemas.microsoft.com/office/drawing/2014/main" id="{8CF99D37-D8A5-3FC6-333E-BFC41F9FE5DE}"/>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1" name="Rectangle 990">
                      <a:extLst>
                        <a:ext uri="{FF2B5EF4-FFF2-40B4-BE49-F238E27FC236}">
                          <a16:creationId xmlns:a16="http://schemas.microsoft.com/office/drawing/2014/main" id="{2DCF176F-6ECA-6BB9-4BE0-C165AB9765AC}"/>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2" name="Rectangle 991">
                      <a:extLst>
                        <a:ext uri="{FF2B5EF4-FFF2-40B4-BE49-F238E27FC236}">
                          <a16:creationId xmlns:a16="http://schemas.microsoft.com/office/drawing/2014/main" id="{ED58D08C-C4D0-CA41-0FE2-47D9C5C5B342}"/>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3" name="Rectangle 992">
                      <a:extLst>
                        <a:ext uri="{FF2B5EF4-FFF2-40B4-BE49-F238E27FC236}">
                          <a16:creationId xmlns:a16="http://schemas.microsoft.com/office/drawing/2014/main" id="{9FA0159D-270A-ECAA-D3CF-879BD52FD794}"/>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4" name="Rectangle 993">
                      <a:extLst>
                        <a:ext uri="{FF2B5EF4-FFF2-40B4-BE49-F238E27FC236}">
                          <a16:creationId xmlns:a16="http://schemas.microsoft.com/office/drawing/2014/main" id="{DB98D1F4-063C-31DB-9294-924A95EAD535}"/>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5" name="Rectangle 994">
                      <a:extLst>
                        <a:ext uri="{FF2B5EF4-FFF2-40B4-BE49-F238E27FC236}">
                          <a16:creationId xmlns:a16="http://schemas.microsoft.com/office/drawing/2014/main" id="{E9CD94D7-B408-7DF0-CDC9-5007DCC36CC6}"/>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6" name="Rectangle 995">
                      <a:extLst>
                        <a:ext uri="{FF2B5EF4-FFF2-40B4-BE49-F238E27FC236}">
                          <a16:creationId xmlns:a16="http://schemas.microsoft.com/office/drawing/2014/main" id="{630AE66D-700E-896B-6BBB-6E78657C376A}"/>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7" name="Rectangle 996">
                      <a:extLst>
                        <a:ext uri="{FF2B5EF4-FFF2-40B4-BE49-F238E27FC236}">
                          <a16:creationId xmlns:a16="http://schemas.microsoft.com/office/drawing/2014/main" id="{028D1A5B-D5D6-9D81-52A7-4059630602F6}"/>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998" name="Rectangle 997">
                      <a:extLst>
                        <a:ext uri="{FF2B5EF4-FFF2-40B4-BE49-F238E27FC236}">
                          <a16:creationId xmlns:a16="http://schemas.microsoft.com/office/drawing/2014/main" id="{97FBB841-CC70-9F1C-2660-1D3AB5ACAB9D}"/>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999" name="Rectangle 998">
                      <a:extLst>
                        <a:ext uri="{FF2B5EF4-FFF2-40B4-BE49-F238E27FC236}">
                          <a16:creationId xmlns:a16="http://schemas.microsoft.com/office/drawing/2014/main" id="{E99A59BA-A68F-8AD2-6D7B-534C2D29F743}"/>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877" name="TextBox 876">
                  <a:extLst>
                    <a:ext uri="{FF2B5EF4-FFF2-40B4-BE49-F238E27FC236}">
                      <a16:creationId xmlns:a16="http://schemas.microsoft.com/office/drawing/2014/main" id="{343067DB-C4B6-577B-50A8-7A35C743401F}"/>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878" name="TextBox 877">
                  <a:extLst>
                    <a:ext uri="{FF2B5EF4-FFF2-40B4-BE49-F238E27FC236}">
                      <a16:creationId xmlns:a16="http://schemas.microsoft.com/office/drawing/2014/main" id="{1BD59D5C-4BA7-2CAF-8F82-7FC2348E3D22}"/>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879" name="TextBox 878">
                  <a:extLst>
                    <a:ext uri="{FF2B5EF4-FFF2-40B4-BE49-F238E27FC236}">
                      <a16:creationId xmlns:a16="http://schemas.microsoft.com/office/drawing/2014/main" id="{7896C8AF-BF83-63F4-F3C4-3B3C966D9350}"/>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882" name="TextBox 881">
                  <a:extLst>
                    <a:ext uri="{FF2B5EF4-FFF2-40B4-BE49-F238E27FC236}">
                      <a16:creationId xmlns:a16="http://schemas.microsoft.com/office/drawing/2014/main" id="{29AA5641-624B-B585-1372-24B119877F7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883" name="TextBox 882">
                  <a:extLst>
                    <a:ext uri="{FF2B5EF4-FFF2-40B4-BE49-F238E27FC236}">
                      <a16:creationId xmlns:a16="http://schemas.microsoft.com/office/drawing/2014/main" id="{D695B81F-68D0-FDB3-D7BA-185B6A80EBD6}"/>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806" name="Group 805">
                <a:extLst>
                  <a:ext uri="{FF2B5EF4-FFF2-40B4-BE49-F238E27FC236}">
                    <a16:creationId xmlns:a16="http://schemas.microsoft.com/office/drawing/2014/main" id="{835A68F8-AECF-93E1-D664-5461208EA3EC}"/>
                  </a:ext>
                </a:extLst>
              </p:cNvPr>
              <p:cNvGrpSpPr/>
              <p:nvPr/>
            </p:nvGrpSpPr>
            <p:grpSpPr>
              <a:xfrm>
                <a:off x="3339172" y="7881659"/>
                <a:ext cx="1723378" cy="2171726"/>
                <a:chOff x="313501" y="1597258"/>
                <a:chExt cx="2882991" cy="4520040"/>
              </a:xfrm>
            </p:grpSpPr>
            <p:sp>
              <p:nvSpPr>
                <p:cNvPr id="863" name="TextBox 862">
                  <a:extLst>
                    <a:ext uri="{FF2B5EF4-FFF2-40B4-BE49-F238E27FC236}">
                      <a16:creationId xmlns:a16="http://schemas.microsoft.com/office/drawing/2014/main" id="{B2122246-9EF5-02A5-AE92-66EC99F2B8E3}"/>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864" name="Rounded Rectangle 863">
                  <a:extLst>
                    <a:ext uri="{FF2B5EF4-FFF2-40B4-BE49-F238E27FC236}">
                      <a16:creationId xmlns:a16="http://schemas.microsoft.com/office/drawing/2014/main" id="{0C277D53-81D1-F6D1-39CC-968BA207BF5A}"/>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7" name="Group 806">
                <a:extLst>
                  <a:ext uri="{FF2B5EF4-FFF2-40B4-BE49-F238E27FC236}">
                    <a16:creationId xmlns:a16="http://schemas.microsoft.com/office/drawing/2014/main" id="{0AABE237-8DDE-E2BB-DB96-5A580A8540D8}"/>
                  </a:ext>
                </a:extLst>
              </p:cNvPr>
              <p:cNvGrpSpPr/>
              <p:nvPr/>
            </p:nvGrpSpPr>
            <p:grpSpPr>
              <a:xfrm>
                <a:off x="3420063" y="9001757"/>
                <a:ext cx="1573841" cy="1030005"/>
                <a:chOff x="3420063" y="8932486"/>
                <a:chExt cx="1573841" cy="1030005"/>
              </a:xfrm>
            </p:grpSpPr>
            <p:sp>
              <p:nvSpPr>
                <p:cNvPr id="808" name="TextBox 807">
                  <a:extLst>
                    <a:ext uri="{FF2B5EF4-FFF2-40B4-BE49-F238E27FC236}">
                      <a16:creationId xmlns:a16="http://schemas.microsoft.com/office/drawing/2014/main" id="{E89EE3C3-8EBA-A6B4-88FF-43AED7287E76}"/>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809" name="Google Shape;325;p14">
                  <a:extLst>
                    <a:ext uri="{FF2B5EF4-FFF2-40B4-BE49-F238E27FC236}">
                      <a16:creationId xmlns:a16="http://schemas.microsoft.com/office/drawing/2014/main" id="{D5AE183A-2711-69F6-9C05-B90A59A662A1}"/>
                    </a:ext>
                  </a:extLst>
                </p:cNvPr>
                <p:cNvGrpSpPr/>
                <p:nvPr/>
              </p:nvGrpSpPr>
              <p:grpSpPr>
                <a:xfrm>
                  <a:off x="4382090" y="8978257"/>
                  <a:ext cx="382084" cy="303282"/>
                  <a:chOff x="7351400" y="3647440"/>
                  <a:chExt cx="1969641" cy="1598639"/>
                </a:xfrm>
              </p:grpSpPr>
              <p:grpSp>
                <p:nvGrpSpPr>
                  <p:cNvPr id="859" name="Google Shape;326;p14">
                    <a:extLst>
                      <a:ext uri="{FF2B5EF4-FFF2-40B4-BE49-F238E27FC236}">
                        <a16:creationId xmlns:a16="http://schemas.microsoft.com/office/drawing/2014/main" id="{D238CB2A-B848-0585-2B68-C3DBAEAE2420}"/>
                      </a:ext>
                    </a:extLst>
                  </p:cNvPr>
                  <p:cNvGrpSpPr/>
                  <p:nvPr/>
                </p:nvGrpSpPr>
                <p:grpSpPr>
                  <a:xfrm>
                    <a:off x="7936643" y="3647440"/>
                    <a:ext cx="914400" cy="925830"/>
                    <a:chOff x="7924430" y="3605677"/>
                    <a:chExt cx="914400" cy="925829"/>
                  </a:xfrm>
                </p:grpSpPr>
                <p:sp>
                  <p:nvSpPr>
                    <p:cNvPr id="861" name="Google Shape;327;p14">
                      <a:extLst>
                        <a:ext uri="{FF2B5EF4-FFF2-40B4-BE49-F238E27FC236}">
                          <a16:creationId xmlns:a16="http://schemas.microsoft.com/office/drawing/2014/main" id="{130DA0F8-0BE0-D0DA-787D-9D0409F8848C}"/>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62" name="Google Shape;328;p14">
                      <a:extLst>
                        <a:ext uri="{FF2B5EF4-FFF2-40B4-BE49-F238E27FC236}">
                          <a16:creationId xmlns:a16="http://schemas.microsoft.com/office/drawing/2014/main" id="{A72F1657-85DF-238D-559B-6B560507A47D}"/>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60" name="Google Shape;329;p14">
                    <a:extLst>
                      <a:ext uri="{FF2B5EF4-FFF2-40B4-BE49-F238E27FC236}">
                        <a16:creationId xmlns:a16="http://schemas.microsoft.com/office/drawing/2014/main" id="{B2DA8AD0-89E6-0392-FD0F-375109CF1C76}"/>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810" name="Straight Connector 809">
                  <a:extLst>
                    <a:ext uri="{FF2B5EF4-FFF2-40B4-BE49-F238E27FC236}">
                      <a16:creationId xmlns:a16="http://schemas.microsoft.com/office/drawing/2014/main" id="{25F09683-37B5-04B6-A29B-C6CD18E57C8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1" name="Group 810">
                  <a:extLst>
                    <a:ext uri="{FF2B5EF4-FFF2-40B4-BE49-F238E27FC236}">
                      <a16:creationId xmlns:a16="http://schemas.microsoft.com/office/drawing/2014/main" id="{9BE5AC50-E8A1-0D58-7BA5-40E59E9E14B6}"/>
                    </a:ext>
                  </a:extLst>
                </p:cNvPr>
                <p:cNvGrpSpPr/>
                <p:nvPr/>
              </p:nvGrpSpPr>
              <p:grpSpPr>
                <a:xfrm>
                  <a:off x="4685773" y="9255897"/>
                  <a:ext cx="291558" cy="203553"/>
                  <a:chOff x="4657655" y="9425852"/>
                  <a:chExt cx="291558" cy="203553"/>
                </a:xfrm>
              </p:grpSpPr>
              <p:grpSp>
                <p:nvGrpSpPr>
                  <p:cNvPr id="850" name="Google Shape;295;p14">
                    <a:extLst>
                      <a:ext uri="{FF2B5EF4-FFF2-40B4-BE49-F238E27FC236}">
                        <a16:creationId xmlns:a16="http://schemas.microsoft.com/office/drawing/2014/main" id="{092B1762-BA37-2B38-FEBC-BF8329B86C9B}"/>
                      </a:ext>
                    </a:extLst>
                  </p:cNvPr>
                  <p:cNvGrpSpPr/>
                  <p:nvPr/>
                </p:nvGrpSpPr>
                <p:grpSpPr>
                  <a:xfrm>
                    <a:off x="4657655" y="9425852"/>
                    <a:ext cx="291558" cy="203553"/>
                    <a:chOff x="5869089" y="4910113"/>
                    <a:chExt cx="1502978" cy="1072956"/>
                  </a:xfrm>
                </p:grpSpPr>
                <p:grpSp>
                  <p:nvGrpSpPr>
                    <p:cNvPr id="852" name="Google Shape;296;p14">
                      <a:extLst>
                        <a:ext uri="{FF2B5EF4-FFF2-40B4-BE49-F238E27FC236}">
                          <a16:creationId xmlns:a16="http://schemas.microsoft.com/office/drawing/2014/main" id="{FC413896-1A8D-BA4E-F351-C604E07B9357}"/>
                        </a:ext>
                      </a:extLst>
                    </p:cNvPr>
                    <p:cNvGrpSpPr/>
                    <p:nvPr/>
                  </p:nvGrpSpPr>
                  <p:grpSpPr>
                    <a:xfrm>
                      <a:off x="6143375" y="4910113"/>
                      <a:ext cx="914400" cy="914401"/>
                      <a:chOff x="8767890" y="5268760"/>
                      <a:chExt cx="914400" cy="914400"/>
                    </a:xfrm>
                  </p:grpSpPr>
                  <p:sp>
                    <p:nvSpPr>
                      <p:cNvPr id="857" name="Google Shape;297;p14">
                        <a:extLst>
                          <a:ext uri="{FF2B5EF4-FFF2-40B4-BE49-F238E27FC236}">
                            <a16:creationId xmlns:a16="http://schemas.microsoft.com/office/drawing/2014/main" id="{81BB849E-C425-08B3-EA89-99B635694DC6}"/>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58" name="Google Shape;298;p14">
                        <a:extLst>
                          <a:ext uri="{FF2B5EF4-FFF2-40B4-BE49-F238E27FC236}">
                            <a16:creationId xmlns:a16="http://schemas.microsoft.com/office/drawing/2014/main" id="{F0D93C99-DEBF-220E-398E-2820B27FA961}"/>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53" name="Google Shape;299;p14">
                      <a:extLst>
                        <a:ext uri="{FF2B5EF4-FFF2-40B4-BE49-F238E27FC236}">
                          <a16:creationId xmlns:a16="http://schemas.microsoft.com/office/drawing/2014/main" id="{B2C0EDD5-5BAA-DDCB-1F63-967221848B8B}"/>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851" name="Curved Connector 850">
                    <a:extLst>
                      <a:ext uri="{FF2B5EF4-FFF2-40B4-BE49-F238E27FC236}">
                        <a16:creationId xmlns:a16="http://schemas.microsoft.com/office/drawing/2014/main" id="{63DBBCBF-1B9E-3D42-1354-20D5447B484D}"/>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812" name="Google Shape;317;p14">
                  <a:extLst>
                    <a:ext uri="{FF2B5EF4-FFF2-40B4-BE49-F238E27FC236}">
                      <a16:creationId xmlns:a16="http://schemas.microsoft.com/office/drawing/2014/main" id="{968022D2-8615-8BD0-CD42-49C88D7F1746}"/>
                    </a:ext>
                  </a:extLst>
                </p:cNvPr>
                <p:cNvGrpSpPr/>
                <p:nvPr/>
              </p:nvGrpSpPr>
              <p:grpSpPr>
                <a:xfrm rot="5400000">
                  <a:off x="3644476" y="9336941"/>
                  <a:ext cx="184626" cy="576178"/>
                  <a:chOff x="3566336" y="2144889"/>
                  <a:chExt cx="1156631" cy="3641714"/>
                </a:xfrm>
              </p:grpSpPr>
              <p:sp>
                <p:nvSpPr>
                  <p:cNvPr id="845" name="Google Shape;318;p14">
                    <a:extLst>
                      <a:ext uri="{FF2B5EF4-FFF2-40B4-BE49-F238E27FC236}">
                        <a16:creationId xmlns:a16="http://schemas.microsoft.com/office/drawing/2014/main" id="{D3C5AA40-01BB-1F52-CF92-3BE8061EFAE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8" name="Google Shape;319;p14">
                    <a:extLst>
                      <a:ext uri="{FF2B5EF4-FFF2-40B4-BE49-F238E27FC236}">
                        <a16:creationId xmlns:a16="http://schemas.microsoft.com/office/drawing/2014/main" id="{71823939-87B7-549C-3F78-B3B8613273B1}"/>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49" name="Google Shape;320;p14">
                    <a:extLst>
                      <a:ext uri="{FF2B5EF4-FFF2-40B4-BE49-F238E27FC236}">
                        <a16:creationId xmlns:a16="http://schemas.microsoft.com/office/drawing/2014/main" id="{E86DDD8D-81D4-7CA2-3476-E64C02CF1C30}"/>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813" name="Google Shape;312;p14">
                  <a:extLst>
                    <a:ext uri="{FF2B5EF4-FFF2-40B4-BE49-F238E27FC236}">
                      <a16:creationId xmlns:a16="http://schemas.microsoft.com/office/drawing/2014/main" id="{F65E6143-B0B5-8F04-008E-211F76E21795}"/>
                    </a:ext>
                  </a:extLst>
                </p:cNvPr>
                <p:cNvGrpSpPr/>
                <p:nvPr/>
              </p:nvGrpSpPr>
              <p:grpSpPr>
                <a:xfrm>
                  <a:off x="3420063" y="8950075"/>
                  <a:ext cx="420599" cy="276959"/>
                  <a:chOff x="7175778" y="3428158"/>
                  <a:chExt cx="2168186" cy="1459889"/>
                </a:xfrm>
              </p:grpSpPr>
              <p:grpSp>
                <p:nvGrpSpPr>
                  <p:cNvPr id="841" name="Google Shape;313;p14">
                    <a:extLst>
                      <a:ext uri="{FF2B5EF4-FFF2-40B4-BE49-F238E27FC236}">
                        <a16:creationId xmlns:a16="http://schemas.microsoft.com/office/drawing/2014/main" id="{B35D2F7C-848C-BFD0-1DB1-2CD52D81F9E3}"/>
                      </a:ext>
                    </a:extLst>
                  </p:cNvPr>
                  <p:cNvGrpSpPr/>
                  <p:nvPr/>
                </p:nvGrpSpPr>
                <p:grpSpPr>
                  <a:xfrm>
                    <a:off x="8009957" y="3572476"/>
                    <a:ext cx="914400" cy="942232"/>
                    <a:chOff x="7997744" y="3530713"/>
                    <a:chExt cx="914400" cy="942231"/>
                  </a:xfrm>
                </p:grpSpPr>
                <p:sp>
                  <p:nvSpPr>
                    <p:cNvPr id="843" name="Google Shape;314;p14">
                      <a:extLst>
                        <a:ext uri="{FF2B5EF4-FFF2-40B4-BE49-F238E27FC236}">
                          <a16:creationId xmlns:a16="http://schemas.microsoft.com/office/drawing/2014/main" id="{62F02EA2-EF7E-79D8-4DF7-5976F28530FE}"/>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844" name="Google Shape;315;p14">
                      <a:extLst>
                        <a:ext uri="{FF2B5EF4-FFF2-40B4-BE49-F238E27FC236}">
                          <a16:creationId xmlns:a16="http://schemas.microsoft.com/office/drawing/2014/main" id="{FF2796FB-3143-1B7A-F8AD-D0F60256C775}"/>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842" name="Google Shape;316;p14">
                    <a:extLst>
                      <a:ext uri="{FF2B5EF4-FFF2-40B4-BE49-F238E27FC236}">
                        <a16:creationId xmlns:a16="http://schemas.microsoft.com/office/drawing/2014/main" id="{BB7042A5-A2BC-91EC-22D4-A9BB7645C196}"/>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814" name="Group 813">
                  <a:extLst>
                    <a:ext uri="{FF2B5EF4-FFF2-40B4-BE49-F238E27FC236}">
                      <a16:creationId xmlns:a16="http://schemas.microsoft.com/office/drawing/2014/main" id="{944FF03E-E422-3E70-A644-CEAE0C53998D}"/>
                    </a:ext>
                  </a:extLst>
                </p:cNvPr>
                <p:cNvGrpSpPr/>
                <p:nvPr/>
              </p:nvGrpSpPr>
              <p:grpSpPr>
                <a:xfrm>
                  <a:off x="3764179" y="9229278"/>
                  <a:ext cx="364566" cy="276959"/>
                  <a:chOff x="3784606" y="9195777"/>
                  <a:chExt cx="364566" cy="276959"/>
                </a:xfrm>
              </p:grpSpPr>
              <p:sp>
                <p:nvSpPr>
                  <p:cNvPr id="837" name="Google Shape;331;p14">
                    <a:extLst>
                      <a:ext uri="{FF2B5EF4-FFF2-40B4-BE49-F238E27FC236}">
                        <a16:creationId xmlns:a16="http://schemas.microsoft.com/office/drawing/2014/main" id="{384AF72F-0995-9E56-4C85-E44E331F1547}"/>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8" name="Google Shape;332;p14">
                    <a:extLst>
                      <a:ext uri="{FF2B5EF4-FFF2-40B4-BE49-F238E27FC236}">
                        <a16:creationId xmlns:a16="http://schemas.microsoft.com/office/drawing/2014/main" id="{CF868FF5-C687-BA75-69C5-3B2D4CF379C9}"/>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839" name="Google Shape;333;p14">
                    <a:extLst>
                      <a:ext uri="{FF2B5EF4-FFF2-40B4-BE49-F238E27FC236}">
                        <a16:creationId xmlns:a16="http://schemas.microsoft.com/office/drawing/2014/main" id="{A6863A6A-F5CB-C015-FFC7-005D2D58FC8D}"/>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840" name="Curved Connector 839">
                    <a:extLst>
                      <a:ext uri="{FF2B5EF4-FFF2-40B4-BE49-F238E27FC236}">
                        <a16:creationId xmlns:a16="http://schemas.microsoft.com/office/drawing/2014/main" id="{BB79F7C4-D80F-E9A6-B275-B70E0315358E}"/>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815" name="Straight Connector 814">
                  <a:extLst>
                    <a:ext uri="{FF2B5EF4-FFF2-40B4-BE49-F238E27FC236}">
                      <a16:creationId xmlns:a16="http://schemas.microsoft.com/office/drawing/2014/main" id="{B91369EF-A758-3C1F-C20B-CD89277D688A}"/>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Straight Connector 815">
                  <a:extLst>
                    <a:ext uri="{FF2B5EF4-FFF2-40B4-BE49-F238E27FC236}">
                      <a16:creationId xmlns:a16="http://schemas.microsoft.com/office/drawing/2014/main" id="{9345DE4A-6F85-B885-DF28-9C5457B3BCA6}"/>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7" name="Oval 816">
                  <a:extLst>
                    <a:ext uri="{FF2B5EF4-FFF2-40B4-BE49-F238E27FC236}">
                      <a16:creationId xmlns:a16="http://schemas.microsoft.com/office/drawing/2014/main" id="{9604F80E-248F-AB4D-76D7-9433D8EB01C1}"/>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EAF3034C-419E-6D8B-CA04-09855213377F}"/>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4BB63BB-58BC-4668-1949-70CF45DB026F}"/>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1A0B1FCA-D461-931C-B47B-34F546001232}"/>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36810514-65E7-9ECE-0A73-C04D3FC6DD3A}"/>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2ABC9B9D-59A2-D414-96FB-649E96587A11}"/>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B95D1AAC-DECC-DBFE-DEA7-B8C8FB83F0D6}"/>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4" name="Group 823">
                  <a:extLst>
                    <a:ext uri="{FF2B5EF4-FFF2-40B4-BE49-F238E27FC236}">
                      <a16:creationId xmlns:a16="http://schemas.microsoft.com/office/drawing/2014/main" id="{296D58CB-3C7D-DA5A-B5BB-7BDB5F43A422}"/>
                    </a:ext>
                  </a:extLst>
                </p:cNvPr>
                <p:cNvGrpSpPr/>
                <p:nvPr/>
              </p:nvGrpSpPr>
              <p:grpSpPr>
                <a:xfrm>
                  <a:off x="4669978" y="9151223"/>
                  <a:ext cx="148082" cy="195707"/>
                  <a:chOff x="4593048" y="9044485"/>
                  <a:chExt cx="148082" cy="195707"/>
                </a:xfrm>
              </p:grpSpPr>
              <p:sp>
                <p:nvSpPr>
                  <p:cNvPr id="833" name="Oval 832">
                    <a:extLst>
                      <a:ext uri="{FF2B5EF4-FFF2-40B4-BE49-F238E27FC236}">
                        <a16:creationId xmlns:a16="http://schemas.microsoft.com/office/drawing/2014/main" id="{F751235A-36F9-F869-AAAA-5D1DC7121D0C}"/>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F4FD02E-C29F-1310-FFCF-C071773E74CD}"/>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53E9DCC-43E1-BA1A-FF0E-1F372BE9FCF4}"/>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0A8AB29-43D9-56EC-E42A-EBB3992AC1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5" name="Oval 824">
                  <a:extLst>
                    <a:ext uri="{FF2B5EF4-FFF2-40B4-BE49-F238E27FC236}">
                      <a16:creationId xmlns:a16="http://schemas.microsoft.com/office/drawing/2014/main" id="{030BE76B-05C7-9921-1999-B4E5C5C63AB3}"/>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6" name="Straight Connector 825">
                  <a:extLst>
                    <a:ext uri="{FF2B5EF4-FFF2-40B4-BE49-F238E27FC236}">
                      <a16:creationId xmlns:a16="http://schemas.microsoft.com/office/drawing/2014/main" id="{123CF9C1-B5A7-E8A5-9A8A-B6ADC3A806F0}"/>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7" name="Group 826">
                  <a:extLst>
                    <a:ext uri="{FF2B5EF4-FFF2-40B4-BE49-F238E27FC236}">
                      <a16:creationId xmlns:a16="http://schemas.microsoft.com/office/drawing/2014/main" id="{16DCD17C-3BE3-C34E-FE02-CEFD68C0389C}"/>
                    </a:ext>
                  </a:extLst>
                </p:cNvPr>
                <p:cNvGrpSpPr>
                  <a:grpSpLocks noChangeAspect="1"/>
                </p:cNvGrpSpPr>
                <p:nvPr/>
              </p:nvGrpSpPr>
              <p:grpSpPr>
                <a:xfrm>
                  <a:off x="3524956" y="8944840"/>
                  <a:ext cx="598058" cy="839861"/>
                  <a:chOff x="3841750" y="8667750"/>
                  <a:chExt cx="730250" cy="1038435"/>
                </a:xfrm>
              </p:grpSpPr>
              <p:sp>
                <p:nvSpPr>
                  <p:cNvPr id="831" name="Freeform 830">
                    <a:extLst>
                      <a:ext uri="{FF2B5EF4-FFF2-40B4-BE49-F238E27FC236}">
                        <a16:creationId xmlns:a16="http://schemas.microsoft.com/office/drawing/2014/main" id="{18F9B4E3-C455-2963-31F5-33351BDF99D5}"/>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Freeform 831">
                    <a:extLst>
                      <a:ext uri="{FF2B5EF4-FFF2-40B4-BE49-F238E27FC236}">
                        <a16:creationId xmlns:a16="http://schemas.microsoft.com/office/drawing/2014/main" id="{FEBB2CA3-3685-A63F-5252-014CF8058D71}"/>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8" name="Group 827">
                  <a:extLst>
                    <a:ext uri="{FF2B5EF4-FFF2-40B4-BE49-F238E27FC236}">
                      <a16:creationId xmlns:a16="http://schemas.microsoft.com/office/drawing/2014/main" id="{08A3AB72-1994-4CEC-CCEA-3332CBA2264B}"/>
                    </a:ext>
                  </a:extLst>
                </p:cNvPr>
                <p:cNvGrpSpPr>
                  <a:grpSpLocks noChangeAspect="1"/>
                </p:cNvGrpSpPr>
                <p:nvPr/>
              </p:nvGrpSpPr>
              <p:grpSpPr>
                <a:xfrm>
                  <a:off x="4384066" y="8932486"/>
                  <a:ext cx="598058" cy="839861"/>
                  <a:chOff x="3841750" y="8667750"/>
                  <a:chExt cx="730250" cy="1038435"/>
                </a:xfrm>
              </p:grpSpPr>
              <p:sp>
                <p:nvSpPr>
                  <p:cNvPr id="829" name="Freeform 828">
                    <a:extLst>
                      <a:ext uri="{FF2B5EF4-FFF2-40B4-BE49-F238E27FC236}">
                        <a16:creationId xmlns:a16="http://schemas.microsoft.com/office/drawing/2014/main" id="{94850071-E266-B278-516F-8B3FC6B487D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Freeform 829">
                    <a:extLst>
                      <a:ext uri="{FF2B5EF4-FFF2-40B4-BE49-F238E27FC236}">
                        <a16:creationId xmlns:a16="http://schemas.microsoft.com/office/drawing/2014/main" id="{BE1C5DDA-3253-0657-35E8-AB7138419228}"/>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957" name="Straight Connector 956">
              <a:extLst>
                <a:ext uri="{FF2B5EF4-FFF2-40B4-BE49-F238E27FC236}">
                  <a16:creationId xmlns:a16="http://schemas.microsoft.com/office/drawing/2014/main" id="{BE8E61A6-2BFE-0F82-5936-ED25128A4D71}"/>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58" name="Group 957">
              <a:extLst>
                <a:ext uri="{FF2B5EF4-FFF2-40B4-BE49-F238E27FC236}">
                  <a16:creationId xmlns:a16="http://schemas.microsoft.com/office/drawing/2014/main" id="{66A30A68-65F0-9B0E-4091-EAC07467F3E0}"/>
                </a:ext>
              </a:extLst>
            </p:cNvPr>
            <p:cNvGrpSpPr/>
            <p:nvPr/>
          </p:nvGrpSpPr>
          <p:grpSpPr>
            <a:xfrm>
              <a:off x="5566831" y="8159237"/>
              <a:ext cx="371666" cy="473069"/>
              <a:chOff x="5466272" y="8090697"/>
              <a:chExt cx="371666" cy="473069"/>
            </a:xfrm>
          </p:grpSpPr>
          <p:pic>
            <p:nvPicPr>
              <p:cNvPr id="678" name="Graphic 677" descr="Group of men with solid fill">
                <a:extLst>
                  <a:ext uri="{FF2B5EF4-FFF2-40B4-BE49-F238E27FC236}">
                    <a16:creationId xmlns:a16="http://schemas.microsoft.com/office/drawing/2014/main" id="{35C223A2-0D84-B2FB-DA9E-ED3C4BFD91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6272" y="8192100"/>
                <a:ext cx="371666" cy="371666"/>
              </a:xfrm>
              <a:prstGeom prst="rect">
                <a:avLst/>
              </a:prstGeom>
            </p:spPr>
          </p:pic>
          <p:grpSp>
            <p:nvGrpSpPr>
              <p:cNvPr id="679" name="Group 678">
                <a:extLst>
                  <a:ext uri="{FF2B5EF4-FFF2-40B4-BE49-F238E27FC236}">
                    <a16:creationId xmlns:a16="http://schemas.microsoft.com/office/drawing/2014/main" id="{5B5887F7-02E1-4899-5D60-5E25D7E948C7}"/>
                  </a:ext>
                </a:extLst>
              </p:cNvPr>
              <p:cNvGrpSpPr>
                <a:grpSpLocks noChangeAspect="1"/>
              </p:cNvGrpSpPr>
              <p:nvPr/>
            </p:nvGrpSpPr>
            <p:grpSpPr>
              <a:xfrm>
                <a:off x="5541157" y="8090697"/>
                <a:ext cx="209869" cy="91442"/>
                <a:chOff x="5828129" y="7499991"/>
                <a:chExt cx="816395" cy="276020"/>
              </a:xfrm>
            </p:grpSpPr>
            <p:sp>
              <p:nvSpPr>
                <p:cNvPr id="680" name="Freeform 679">
                  <a:extLst>
                    <a:ext uri="{FF2B5EF4-FFF2-40B4-BE49-F238E27FC236}">
                      <a16:creationId xmlns:a16="http://schemas.microsoft.com/office/drawing/2014/main" id="{51741348-6BC5-8AB8-055F-B5F1D1C5332D}"/>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4" name="Freeform 803">
                  <a:extLst>
                    <a:ext uri="{FF2B5EF4-FFF2-40B4-BE49-F238E27FC236}">
                      <a16:creationId xmlns:a16="http://schemas.microsoft.com/office/drawing/2014/main" id="{BE388B48-D479-A7C2-3F92-7334BDF6ACA2}"/>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59" name="Group 958">
              <a:extLst>
                <a:ext uri="{FF2B5EF4-FFF2-40B4-BE49-F238E27FC236}">
                  <a16:creationId xmlns:a16="http://schemas.microsoft.com/office/drawing/2014/main" id="{CAB3D506-5D0C-769F-B079-ED373DE0A7B3}"/>
                </a:ext>
              </a:extLst>
            </p:cNvPr>
            <p:cNvGrpSpPr/>
            <p:nvPr/>
          </p:nvGrpSpPr>
          <p:grpSpPr>
            <a:xfrm>
              <a:off x="5486977" y="9061534"/>
              <a:ext cx="483421" cy="473060"/>
              <a:chOff x="5486977" y="9061534"/>
              <a:chExt cx="483421" cy="473060"/>
            </a:xfrm>
          </p:grpSpPr>
          <p:grpSp>
            <p:nvGrpSpPr>
              <p:cNvPr id="672" name="Group 671">
                <a:extLst>
                  <a:ext uri="{FF2B5EF4-FFF2-40B4-BE49-F238E27FC236}">
                    <a16:creationId xmlns:a16="http://schemas.microsoft.com/office/drawing/2014/main" id="{6D1DAFD3-7411-5C3C-3E69-D82458611572}"/>
                  </a:ext>
                </a:extLst>
              </p:cNvPr>
              <p:cNvGrpSpPr/>
              <p:nvPr/>
            </p:nvGrpSpPr>
            <p:grpSpPr>
              <a:xfrm>
                <a:off x="5486977" y="9061534"/>
                <a:ext cx="371666" cy="473060"/>
                <a:chOff x="5466272" y="8090706"/>
                <a:chExt cx="371666" cy="473060"/>
              </a:xfrm>
            </p:grpSpPr>
            <p:pic>
              <p:nvPicPr>
                <p:cNvPr id="674" name="Graphic 673" descr="Group of men with solid fill">
                  <a:extLst>
                    <a:ext uri="{FF2B5EF4-FFF2-40B4-BE49-F238E27FC236}">
                      <a16:creationId xmlns:a16="http://schemas.microsoft.com/office/drawing/2014/main" id="{7ED2E648-B109-386C-338E-B41C37C9B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66272" y="8192100"/>
                  <a:ext cx="371666" cy="371666"/>
                </a:xfrm>
                <a:prstGeom prst="rect">
                  <a:avLst/>
                </a:prstGeom>
              </p:spPr>
            </p:pic>
            <p:grpSp>
              <p:nvGrpSpPr>
                <p:cNvPr id="675" name="Group 674">
                  <a:extLst>
                    <a:ext uri="{FF2B5EF4-FFF2-40B4-BE49-F238E27FC236}">
                      <a16:creationId xmlns:a16="http://schemas.microsoft.com/office/drawing/2014/main" id="{001EFF79-587E-6209-5785-79A5AEB0D1B6}"/>
                    </a:ext>
                  </a:extLst>
                </p:cNvPr>
                <p:cNvGrpSpPr>
                  <a:grpSpLocks noChangeAspect="1"/>
                </p:cNvGrpSpPr>
                <p:nvPr/>
              </p:nvGrpSpPr>
              <p:grpSpPr>
                <a:xfrm>
                  <a:off x="5541157" y="8090706"/>
                  <a:ext cx="209869" cy="91440"/>
                  <a:chOff x="5828129" y="7499991"/>
                  <a:chExt cx="816395" cy="276013"/>
                </a:xfrm>
              </p:grpSpPr>
              <p:sp>
                <p:nvSpPr>
                  <p:cNvPr id="676" name="Freeform 675">
                    <a:extLst>
                      <a:ext uri="{FF2B5EF4-FFF2-40B4-BE49-F238E27FC236}">
                        <a16:creationId xmlns:a16="http://schemas.microsoft.com/office/drawing/2014/main" id="{21A2D913-571D-5DE0-6679-8BCEAB419AED}"/>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7" name="Freeform 676">
                    <a:extLst>
                      <a:ext uri="{FF2B5EF4-FFF2-40B4-BE49-F238E27FC236}">
                        <a16:creationId xmlns:a16="http://schemas.microsoft.com/office/drawing/2014/main" id="{626B9135-0243-C0C0-D461-067F13084EC6}"/>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73" name="Left Brace 672">
                <a:extLst>
                  <a:ext uri="{FF2B5EF4-FFF2-40B4-BE49-F238E27FC236}">
                    <a16:creationId xmlns:a16="http://schemas.microsoft.com/office/drawing/2014/main" id="{1CE3D33D-DD5E-C8E3-A5C1-072CBF4C6A00}"/>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2188035-A119-C531-A388-280FF06B544C}"/>
                </a:ext>
              </a:extLst>
            </p:cNvPr>
            <p:cNvGrpSpPr/>
            <p:nvPr/>
          </p:nvGrpSpPr>
          <p:grpSpPr>
            <a:xfrm>
              <a:off x="7143544" y="8535945"/>
              <a:ext cx="515106" cy="820424"/>
              <a:chOff x="5343537" y="8990374"/>
              <a:chExt cx="515106" cy="820424"/>
            </a:xfrm>
          </p:grpSpPr>
          <p:grpSp>
            <p:nvGrpSpPr>
              <p:cNvPr id="596" name="Group 595">
                <a:extLst>
                  <a:ext uri="{FF2B5EF4-FFF2-40B4-BE49-F238E27FC236}">
                    <a16:creationId xmlns:a16="http://schemas.microsoft.com/office/drawing/2014/main" id="{27E36665-BB6E-8AD5-47AA-CE28A87610F2}"/>
                  </a:ext>
                </a:extLst>
              </p:cNvPr>
              <p:cNvGrpSpPr/>
              <p:nvPr/>
            </p:nvGrpSpPr>
            <p:grpSpPr>
              <a:xfrm>
                <a:off x="5486977" y="9061541"/>
                <a:ext cx="371666" cy="473053"/>
                <a:chOff x="5466272" y="8090713"/>
                <a:chExt cx="371666" cy="473053"/>
              </a:xfrm>
            </p:grpSpPr>
            <p:pic>
              <p:nvPicPr>
                <p:cNvPr id="668" name="Graphic 667" descr="Group of men with solid fill">
                  <a:extLst>
                    <a:ext uri="{FF2B5EF4-FFF2-40B4-BE49-F238E27FC236}">
                      <a16:creationId xmlns:a16="http://schemas.microsoft.com/office/drawing/2014/main" id="{1E207A4E-E37D-CD86-8754-A89EE25A67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66272" y="8192100"/>
                  <a:ext cx="371666" cy="371666"/>
                </a:xfrm>
                <a:prstGeom prst="rect">
                  <a:avLst/>
                </a:prstGeom>
              </p:spPr>
            </p:pic>
            <p:grpSp>
              <p:nvGrpSpPr>
                <p:cNvPr id="669" name="Group 668">
                  <a:extLst>
                    <a:ext uri="{FF2B5EF4-FFF2-40B4-BE49-F238E27FC236}">
                      <a16:creationId xmlns:a16="http://schemas.microsoft.com/office/drawing/2014/main" id="{578EE685-1240-3B83-7DAE-3B0C712E41A2}"/>
                    </a:ext>
                  </a:extLst>
                </p:cNvPr>
                <p:cNvGrpSpPr>
                  <a:grpSpLocks noChangeAspect="1"/>
                </p:cNvGrpSpPr>
                <p:nvPr/>
              </p:nvGrpSpPr>
              <p:grpSpPr>
                <a:xfrm>
                  <a:off x="5541157" y="8090713"/>
                  <a:ext cx="209869" cy="91431"/>
                  <a:chOff x="5828129" y="7500018"/>
                  <a:chExt cx="816395" cy="275986"/>
                </a:xfrm>
              </p:grpSpPr>
              <p:sp>
                <p:nvSpPr>
                  <p:cNvPr id="670" name="Freeform 669">
                    <a:extLst>
                      <a:ext uri="{FF2B5EF4-FFF2-40B4-BE49-F238E27FC236}">
                        <a16:creationId xmlns:a16="http://schemas.microsoft.com/office/drawing/2014/main" id="{8FC636F2-46B5-F666-6DCF-A38F96440E1F}"/>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1" name="Freeform 670">
                    <a:extLst>
                      <a:ext uri="{FF2B5EF4-FFF2-40B4-BE49-F238E27FC236}">
                        <a16:creationId xmlns:a16="http://schemas.microsoft.com/office/drawing/2014/main" id="{B12D0E53-1418-EC65-48B0-8AA97CC53946}"/>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67" name="Left Brace 666">
                <a:extLst>
                  <a:ext uri="{FF2B5EF4-FFF2-40B4-BE49-F238E27FC236}">
                    <a16:creationId xmlns:a16="http://schemas.microsoft.com/office/drawing/2014/main" id="{2661304B-59DE-17DF-180C-F9F77C7D9EBD}"/>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FC9FCAD7-FECF-BC62-73E5-D1C58607AF6B}"/>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1099" name="TextBox 1098">
            <a:extLst>
              <a:ext uri="{FF2B5EF4-FFF2-40B4-BE49-F238E27FC236}">
                <a16:creationId xmlns:a16="http://schemas.microsoft.com/office/drawing/2014/main" id="{5092A73D-89B7-77C7-25FD-14AD58C721D8}"/>
              </a:ext>
            </a:extLst>
          </p:cNvPr>
          <p:cNvSpPr txBox="1"/>
          <p:nvPr/>
        </p:nvSpPr>
        <p:spPr>
          <a:xfrm>
            <a:off x="3272920" y="9167718"/>
            <a:ext cx="481222" cy="184666"/>
          </a:xfrm>
          <a:prstGeom prst="rect">
            <a:avLst/>
          </a:prstGeom>
          <a:noFill/>
        </p:spPr>
        <p:txBody>
          <a:bodyPr wrap="none" rtlCol="0">
            <a:spAutoFit/>
          </a:bodyPr>
          <a:lstStyle/>
          <a:p>
            <a:r>
              <a:rPr lang="en-US" sz="600" dirty="0"/>
              <a:t>patient 1</a:t>
            </a:r>
          </a:p>
        </p:txBody>
      </p:sp>
      <p:sp>
        <p:nvSpPr>
          <p:cNvPr id="1100" name="TextBox 1099">
            <a:extLst>
              <a:ext uri="{FF2B5EF4-FFF2-40B4-BE49-F238E27FC236}">
                <a16:creationId xmlns:a16="http://schemas.microsoft.com/office/drawing/2014/main" id="{B32B817D-0827-4EF4-F888-B261B3FE556C}"/>
              </a:ext>
            </a:extLst>
          </p:cNvPr>
          <p:cNvSpPr txBox="1"/>
          <p:nvPr/>
        </p:nvSpPr>
        <p:spPr>
          <a:xfrm>
            <a:off x="4177254" y="9154985"/>
            <a:ext cx="481222" cy="184666"/>
          </a:xfrm>
          <a:prstGeom prst="rect">
            <a:avLst/>
          </a:prstGeom>
          <a:noFill/>
        </p:spPr>
        <p:txBody>
          <a:bodyPr wrap="none" rtlCol="0">
            <a:spAutoFit/>
          </a:bodyPr>
          <a:lstStyle/>
          <a:p>
            <a:r>
              <a:rPr lang="en-US" sz="600" dirty="0"/>
              <a:t>patient 2</a:t>
            </a:r>
          </a:p>
        </p:txBody>
      </p:sp>
      <p:sp>
        <p:nvSpPr>
          <p:cNvPr id="70" name="TextBox 69">
            <a:extLst>
              <a:ext uri="{FF2B5EF4-FFF2-40B4-BE49-F238E27FC236}">
                <a16:creationId xmlns:a16="http://schemas.microsoft.com/office/drawing/2014/main" id="{7A3014E0-BE52-129E-C721-C4B46537AC3A}"/>
              </a:ext>
            </a:extLst>
          </p:cNvPr>
          <p:cNvSpPr txBox="1"/>
          <p:nvPr/>
        </p:nvSpPr>
        <p:spPr>
          <a:xfrm>
            <a:off x="6938813" y="5226743"/>
            <a:ext cx="526106" cy="2262158"/>
          </a:xfrm>
          <a:prstGeom prst="rect">
            <a:avLst/>
          </a:prstGeom>
          <a:noFill/>
        </p:spPr>
        <p:txBody>
          <a:bodyPr wrap="none" rtlCol="0">
            <a:spAutoFit/>
          </a:bodyPr>
          <a:lstStyle/>
          <a:p>
            <a:r>
              <a:rPr lang="en-US" sz="470" i="1" dirty="0">
                <a:solidFill>
                  <a:schemeClr val="tx1"/>
                </a:solidFill>
              </a:rPr>
              <a:t>MMP23B</a:t>
            </a:r>
          </a:p>
          <a:p>
            <a:r>
              <a:rPr lang="en-US" sz="470" i="1" dirty="0">
                <a:solidFill>
                  <a:schemeClr val="tx1"/>
                </a:solidFill>
              </a:rPr>
              <a:t>XCL2</a:t>
            </a:r>
          </a:p>
          <a:p>
            <a:r>
              <a:rPr lang="en-US" sz="470" b="1" i="1" dirty="0">
                <a:solidFill>
                  <a:schemeClr val="tx1"/>
                </a:solidFill>
              </a:rPr>
              <a:t>CCL4</a:t>
            </a:r>
          </a:p>
          <a:p>
            <a:r>
              <a:rPr lang="en-US" sz="470" i="1" dirty="0">
                <a:solidFill>
                  <a:schemeClr val="tx1"/>
                </a:solidFill>
              </a:rPr>
              <a:t>IFNL1</a:t>
            </a:r>
          </a:p>
          <a:p>
            <a:r>
              <a:rPr lang="en-US" sz="470" i="1" dirty="0">
                <a:solidFill>
                  <a:schemeClr val="tx1"/>
                </a:solidFill>
              </a:rPr>
              <a:t>PDGFD</a:t>
            </a:r>
          </a:p>
          <a:p>
            <a:r>
              <a:rPr lang="en-US" sz="470" b="1" i="1" dirty="0">
                <a:solidFill>
                  <a:schemeClr val="tx1"/>
                </a:solidFill>
              </a:rPr>
              <a:t>IL12A</a:t>
            </a:r>
          </a:p>
          <a:p>
            <a:r>
              <a:rPr lang="en-US" sz="470" i="1" dirty="0">
                <a:solidFill>
                  <a:schemeClr val="tx1"/>
                </a:solidFill>
              </a:rPr>
              <a:t>CCL4L2</a:t>
            </a:r>
          </a:p>
          <a:p>
            <a:r>
              <a:rPr lang="en-US" sz="470" i="1" dirty="0">
                <a:solidFill>
                  <a:schemeClr val="tx1"/>
                </a:solidFill>
              </a:rPr>
              <a:t>ADAMTS10</a:t>
            </a:r>
          </a:p>
          <a:p>
            <a:r>
              <a:rPr lang="en-US" sz="470" b="1" i="1" dirty="0">
                <a:solidFill>
                  <a:schemeClr val="tx1"/>
                </a:solidFill>
              </a:rPr>
              <a:t>IL15</a:t>
            </a:r>
          </a:p>
          <a:p>
            <a:r>
              <a:rPr lang="en-US" sz="470" i="1" dirty="0">
                <a:solidFill>
                  <a:schemeClr val="tx1"/>
                </a:solidFill>
              </a:rPr>
              <a:t>CCL3</a:t>
            </a:r>
          </a:p>
          <a:p>
            <a:r>
              <a:rPr lang="en-US" sz="470" i="1" dirty="0">
                <a:solidFill>
                  <a:schemeClr val="tx1"/>
                </a:solidFill>
              </a:rPr>
              <a:t>MMP24OS</a:t>
            </a:r>
          </a:p>
          <a:p>
            <a:r>
              <a:rPr lang="en-US" sz="470" i="1" dirty="0">
                <a:solidFill>
                  <a:schemeClr val="tx1"/>
                </a:solidFill>
              </a:rPr>
              <a:t>IFNG</a:t>
            </a:r>
          </a:p>
          <a:p>
            <a:r>
              <a:rPr lang="en-US" sz="470" i="1" dirty="0">
                <a:solidFill>
                  <a:schemeClr val="tx1"/>
                </a:solidFill>
              </a:rPr>
              <a:t>TGFB1</a:t>
            </a:r>
          </a:p>
          <a:p>
            <a:r>
              <a:rPr lang="en-US" sz="470" i="1" dirty="0">
                <a:solidFill>
                  <a:schemeClr val="tx1"/>
                </a:solidFill>
              </a:rPr>
              <a:t>MMP25-AS1</a:t>
            </a:r>
          </a:p>
          <a:p>
            <a:r>
              <a:rPr lang="en-US" sz="470" b="1" i="1" dirty="0">
                <a:solidFill>
                  <a:schemeClr val="tx1"/>
                </a:solidFill>
              </a:rPr>
              <a:t>CCL5</a:t>
            </a:r>
          </a:p>
          <a:p>
            <a:r>
              <a:rPr lang="en-US" sz="470" i="1" dirty="0">
                <a:solidFill>
                  <a:schemeClr val="tx1"/>
                </a:solidFill>
              </a:rPr>
              <a:t>TNFAIP1</a:t>
            </a:r>
          </a:p>
          <a:p>
            <a:r>
              <a:rPr lang="en-US" sz="470" i="1" dirty="0">
                <a:solidFill>
                  <a:schemeClr val="tx1"/>
                </a:solidFill>
              </a:rPr>
              <a:t>TNFSF9</a:t>
            </a:r>
          </a:p>
          <a:p>
            <a:r>
              <a:rPr lang="en-US" sz="470" i="1" dirty="0">
                <a:solidFill>
                  <a:schemeClr val="tx1"/>
                </a:solidFill>
              </a:rPr>
              <a:t>ADAMTS17</a:t>
            </a:r>
          </a:p>
          <a:p>
            <a:r>
              <a:rPr lang="en-US" sz="470" b="1" i="1" dirty="0">
                <a:solidFill>
                  <a:schemeClr val="tx1"/>
                </a:solidFill>
              </a:rPr>
              <a:t>NOTCH1</a:t>
            </a:r>
          </a:p>
          <a:p>
            <a:r>
              <a:rPr lang="en-US" sz="470" i="1" dirty="0">
                <a:solidFill>
                  <a:schemeClr val="tx1"/>
                </a:solidFill>
              </a:rPr>
              <a:t>NOTCH2</a:t>
            </a:r>
          </a:p>
          <a:p>
            <a:r>
              <a:rPr lang="en-US" sz="470" i="1" dirty="0">
                <a:solidFill>
                  <a:schemeClr val="tx1"/>
                </a:solidFill>
              </a:rPr>
              <a:t>ADAMTSL4</a:t>
            </a:r>
          </a:p>
          <a:p>
            <a:r>
              <a:rPr lang="en-US" sz="470" i="1" dirty="0">
                <a:solidFill>
                  <a:schemeClr val="tx1"/>
                </a:solidFill>
              </a:rPr>
              <a:t>CXCL16</a:t>
            </a:r>
          </a:p>
          <a:p>
            <a:r>
              <a:rPr lang="en-US" sz="470" i="1" dirty="0">
                <a:solidFill>
                  <a:schemeClr val="tx1"/>
                </a:solidFill>
              </a:rPr>
              <a:t>CCL20</a:t>
            </a:r>
          </a:p>
          <a:p>
            <a:r>
              <a:rPr lang="en-US" sz="470" b="1" i="1" dirty="0">
                <a:solidFill>
                  <a:schemeClr val="tx1"/>
                </a:solidFill>
              </a:rPr>
              <a:t>TNFSF14</a:t>
            </a:r>
          </a:p>
          <a:p>
            <a:r>
              <a:rPr lang="en-US" sz="470" i="1" dirty="0">
                <a:solidFill>
                  <a:schemeClr val="tx1"/>
                </a:solidFill>
              </a:rPr>
              <a:t>IMMP1L</a:t>
            </a:r>
          </a:p>
          <a:p>
            <a:r>
              <a:rPr lang="en-US" sz="470" i="1" dirty="0">
                <a:solidFill>
                  <a:schemeClr val="tx1"/>
                </a:solidFill>
              </a:rPr>
              <a:t>TGFA</a:t>
            </a:r>
          </a:p>
          <a:p>
            <a:r>
              <a:rPr lang="en-US" sz="470" i="1" dirty="0">
                <a:solidFill>
                  <a:schemeClr val="tx1"/>
                </a:solidFill>
              </a:rPr>
              <a:t>TNFAIP8L2</a:t>
            </a:r>
          </a:p>
          <a:p>
            <a:r>
              <a:rPr lang="en-US" sz="470" i="1" dirty="0">
                <a:solidFill>
                  <a:schemeClr val="tx1"/>
                </a:solidFill>
              </a:rPr>
              <a:t>IL18BP</a:t>
            </a:r>
          </a:p>
          <a:p>
            <a:r>
              <a:rPr lang="en-US" sz="470" i="1" dirty="0">
                <a:solidFill>
                  <a:schemeClr val="tx1"/>
                </a:solidFill>
              </a:rPr>
              <a:t>XCL1</a:t>
            </a:r>
          </a:p>
          <a:p>
            <a:r>
              <a:rPr lang="en-US" sz="470" i="1" dirty="0">
                <a:solidFill>
                  <a:schemeClr val="tx1"/>
                </a:solidFill>
              </a:rPr>
              <a:t>ADAMTS1</a:t>
            </a:r>
          </a:p>
        </p:txBody>
      </p:sp>
      <p:pic>
        <p:nvPicPr>
          <p:cNvPr id="115" name="Picture 114" descr="A screenshot of a graph&#10;&#10;Description automatically generated">
            <a:extLst>
              <a:ext uri="{FF2B5EF4-FFF2-40B4-BE49-F238E27FC236}">
                <a16:creationId xmlns:a16="http://schemas.microsoft.com/office/drawing/2014/main" id="{3F96ECC2-5BD0-393E-5C3F-FBCF6221234A}"/>
              </a:ext>
            </a:extLst>
          </p:cNvPr>
          <p:cNvPicPr>
            <a:picLocks noChangeAspect="1"/>
          </p:cNvPicPr>
          <p:nvPr/>
        </p:nvPicPr>
        <p:blipFill>
          <a:blip r:embed="rId14"/>
          <a:srcRect t="5160" r="21062" b="12953"/>
          <a:stretch/>
        </p:blipFill>
        <p:spPr>
          <a:xfrm>
            <a:off x="909243" y="5161084"/>
            <a:ext cx="6088654" cy="2275913"/>
          </a:xfrm>
          <a:prstGeom prst="rect">
            <a:avLst/>
          </a:prstGeom>
        </p:spPr>
      </p:pic>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15"/>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16"/>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17"/>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18"/>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4" name="Group 873">
            <a:extLst>
              <a:ext uri="{FF2B5EF4-FFF2-40B4-BE49-F238E27FC236}">
                <a16:creationId xmlns:a16="http://schemas.microsoft.com/office/drawing/2014/main" id="{1E1C026C-1217-C994-64C6-202D6ACE8914}"/>
              </a:ext>
            </a:extLst>
          </p:cNvPr>
          <p:cNvGrpSpPr/>
          <p:nvPr/>
        </p:nvGrpSpPr>
        <p:grpSpPr>
          <a:xfrm>
            <a:off x="143484" y="486455"/>
            <a:ext cx="4897213" cy="2377843"/>
            <a:chOff x="176123" y="7639259"/>
            <a:chExt cx="4897213" cy="2377843"/>
          </a:xfrm>
        </p:grpSpPr>
        <p:grpSp>
          <p:nvGrpSpPr>
            <p:cNvPr id="875" name="Group 874">
              <a:extLst>
                <a:ext uri="{FF2B5EF4-FFF2-40B4-BE49-F238E27FC236}">
                  <a16:creationId xmlns:a16="http://schemas.microsoft.com/office/drawing/2014/main" id="{54845310-9F66-390B-75A0-725C879F8C8A}"/>
                </a:ext>
              </a:extLst>
            </p:cNvPr>
            <p:cNvGrpSpPr/>
            <p:nvPr/>
          </p:nvGrpSpPr>
          <p:grpSpPr>
            <a:xfrm>
              <a:off x="176123" y="7639259"/>
              <a:ext cx="2954935" cy="247456"/>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6" name="Rectangle 875">
              <a:extLst>
                <a:ext uri="{FF2B5EF4-FFF2-40B4-BE49-F238E27FC236}">
                  <a16:creationId xmlns:a16="http://schemas.microsoft.com/office/drawing/2014/main" id="{D4599150-414B-6373-5FE4-5AA6A5175D99}"/>
                </a:ext>
              </a:extLst>
            </p:cNvPr>
            <p:cNvSpPr/>
            <p:nvPr/>
          </p:nvSpPr>
          <p:spPr>
            <a:xfrm>
              <a:off x="576076" y="8118471"/>
              <a:ext cx="183625" cy="1359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0" name="Group 879">
              <a:extLst>
                <a:ext uri="{FF2B5EF4-FFF2-40B4-BE49-F238E27FC236}">
                  <a16:creationId xmlns:a16="http://schemas.microsoft.com/office/drawing/2014/main" id="{AF8B31B5-B573-65D7-E4E1-BC988C1E160C}"/>
                </a:ext>
              </a:extLst>
            </p:cNvPr>
            <p:cNvGrpSpPr/>
            <p:nvPr/>
          </p:nvGrpSpPr>
          <p:grpSpPr>
            <a:xfrm>
              <a:off x="334614" y="8102160"/>
              <a:ext cx="427705" cy="1136656"/>
              <a:chOff x="337557" y="8170045"/>
              <a:chExt cx="511612" cy="1359648"/>
            </a:xfrm>
          </p:grpSpPr>
          <p:sp>
            <p:nvSpPr>
              <p:cNvPr id="887" name="TextBox 886">
                <a:extLst>
                  <a:ext uri="{FF2B5EF4-FFF2-40B4-BE49-F238E27FC236}">
                    <a16:creationId xmlns:a16="http://schemas.microsoft.com/office/drawing/2014/main" id="{A504C4FD-5ABC-4350-9E22-6A0BF8598959}"/>
                  </a:ext>
                </a:extLst>
              </p:cNvPr>
              <p:cNvSpPr txBox="1"/>
              <p:nvPr/>
            </p:nvSpPr>
            <p:spPr>
              <a:xfrm rot="16200000">
                <a:off x="-158733" y="8666335"/>
                <a:ext cx="1223412" cy="230832"/>
              </a:xfrm>
              <a:prstGeom prst="rect">
                <a:avLst/>
              </a:prstGeom>
              <a:noFill/>
            </p:spPr>
            <p:txBody>
              <a:bodyPr wrap="non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504203" y="8170931"/>
                <a:ext cx="344966" cy="230832"/>
              </a:xfrm>
              <a:prstGeom prst="rect">
                <a:avLst/>
              </a:prstGeom>
              <a:noFill/>
            </p:spPr>
            <p:txBody>
              <a:bodyPr wrap="none" rtlCol="0">
                <a:spAutoFit/>
              </a:bodyPr>
              <a:lstStyle/>
              <a:p>
                <a:r>
                  <a:rPr lang="en-US" sz="900" dirty="0"/>
                  <a:t>7.5</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504203" y="8913311"/>
                <a:ext cx="344966" cy="230832"/>
              </a:xfrm>
              <a:prstGeom prst="rect">
                <a:avLst/>
              </a:prstGeom>
              <a:noFill/>
            </p:spPr>
            <p:txBody>
              <a:bodyPr wrap="none" rtlCol="0">
                <a:spAutoFit/>
              </a:bodyPr>
              <a:lstStyle/>
              <a:p>
                <a:r>
                  <a:rPr lang="en-US" sz="900" dirty="0"/>
                  <a:t>2.5</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600383" y="9298861"/>
                <a:ext cx="248786" cy="230832"/>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600383" y="8540435"/>
                <a:ext cx="248786" cy="230832"/>
              </a:xfrm>
              <a:prstGeom prst="rect">
                <a:avLst/>
              </a:prstGeom>
              <a:noFill/>
            </p:spPr>
            <p:txBody>
              <a:bodyPr wrap="none" rtlCol="0">
                <a:spAutoFit/>
              </a:bodyPr>
              <a:lstStyle/>
              <a:p>
                <a:r>
                  <a:rPr lang="en-US" sz="900" dirty="0"/>
                  <a:t>5</a:t>
                </a:r>
              </a:p>
            </p:txBody>
          </p:sp>
        </p:grpSp>
        <p:sp>
          <p:nvSpPr>
            <p:cNvPr id="881" name="TextBox 880">
              <a:extLst>
                <a:ext uri="{FF2B5EF4-FFF2-40B4-BE49-F238E27FC236}">
                  <a16:creationId xmlns:a16="http://schemas.microsoft.com/office/drawing/2014/main" id="{64DD46F6-C09F-2D4B-10A4-5E57905D0522}"/>
                </a:ext>
              </a:extLst>
            </p:cNvPr>
            <p:cNvSpPr txBox="1"/>
            <p:nvPr/>
          </p:nvSpPr>
          <p:spPr>
            <a:xfrm rot="16200000">
              <a:off x="2496380" y="7440147"/>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CCL4</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CCL4L2</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IL15</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IFNG</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MMP25-AS1</a:t>
              </a:r>
            </a:p>
            <a:p>
              <a:pPr algn="r">
                <a:lnSpc>
                  <a:spcPts val="1144"/>
                </a:lnSpc>
              </a:pPr>
              <a:r>
                <a:rPr lang="en-US" sz="900" b="1" i="1" dirty="0">
                  <a:solidFill>
                    <a:schemeClr val="tx1"/>
                  </a:solidFill>
                </a:rPr>
                <a:t>CCL5</a:t>
              </a:r>
            </a:p>
            <a:p>
              <a:pPr algn="r">
                <a:lnSpc>
                  <a:spcPts val="1144"/>
                </a:lnSpc>
              </a:pPr>
              <a:r>
                <a:rPr lang="en-US" sz="900" i="1" dirty="0">
                  <a:solidFill>
                    <a:schemeClr val="tx1"/>
                  </a:solidFill>
                </a:rPr>
                <a:t>TNFAIP1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NOTCH2</a:t>
              </a:r>
            </a:p>
            <a:p>
              <a:pPr algn="r">
                <a:lnSpc>
                  <a:spcPts val="1144"/>
                </a:lnSpc>
              </a:pPr>
              <a:r>
                <a:rPr lang="en-US" sz="900" i="1" dirty="0">
                  <a:solidFill>
                    <a:schemeClr val="tx1"/>
                  </a:solidFill>
                </a:rPr>
                <a:t>ADAMTSL4</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IMMP1L</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TNFAIP8L2</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ADAMTS1</a:t>
              </a:r>
            </a:p>
          </p:txBody>
        </p:sp>
        <p:pic>
          <p:nvPicPr>
            <p:cNvPr id="884" name="Picture 883" descr="A graph of a number of cells&#10;&#10;Description automatically generated with medium confidence">
              <a:extLst>
                <a:ext uri="{FF2B5EF4-FFF2-40B4-BE49-F238E27FC236}">
                  <a16:creationId xmlns:a16="http://schemas.microsoft.com/office/drawing/2014/main" id="{513A94B7-27E2-D39D-21EF-AC5188152A6F}"/>
                </a:ext>
              </a:extLst>
            </p:cNvPr>
            <p:cNvPicPr>
              <a:picLocks noChangeAspect="1"/>
            </p:cNvPicPr>
            <p:nvPr/>
          </p:nvPicPr>
          <p:blipFill>
            <a:blip r:embed="rId19"/>
            <a:srcRect l="4138" t="4300" r="1639" b="17385"/>
            <a:stretch/>
          </p:blipFill>
          <p:spPr>
            <a:xfrm>
              <a:off x="752014" y="7950271"/>
              <a:ext cx="4203444" cy="1280160"/>
            </a:xfrm>
            <a:prstGeom prst="rect">
              <a:avLst/>
            </a:prstGeom>
          </p:spPr>
        </p:pic>
      </p:gr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6" name="Group 685">
            <a:extLst>
              <a:ext uri="{FF2B5EF4-FFF2-40B4-BE49-F238E27FC236}">
                <a16:creationId xmlns:a16="http://schemas.microsoft.com/office/drawing/2014/main" id="{E01B7ECD-BA1D-6BFB-FB59-2BBFEE35D1B5}"/>
              </a:ext>
            </a:extLst>
          </p:cNvPr>
          <p:cNvGrpSpPr/>
          <p:nvPr/>
        </p:nvGrpSpPr>
        <p:grpSpPr>
          <a:xfrm>
            <a:off x="441133" y="3016267"/>
            <a:ext cx="7144679" cy="2782132"/>
            <a:chOff x="457036" y="3016267"/>
            <a:chExt cx="5216330" cy="2782132"/>
          </a:xfrm>
        </p:grpSpPr>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3"/>
            <a:srcRect t="10576" r="26148" b="87273"/>
            <a:stretch/>
          </p:blipFill>
          <p:spPr>
            <a:xfrm>
              <a:off x="457036" y="3290627"/>
              <a:ext cx="4805338" cy="140860"/>
            </a:xfrm>
            <a:prstGeom prst="rect">
              <a:avLst/>
            </a:prstGeom>
          </p:spPr>
        </p:pic>
        <p:pic>
          <p:nvPicPr>
            <p:cNvPr id="664" name="Picture 663">
              <a:extLst>
                <a:ext uri="{FF2B5EF4-FFF2-40B4-BE49-F238E27FC236}">
                  <a16:creationId xmlns:a16="http://schemas.microsoft.com/office/drawing/2014/main" id="{7932A494-299B-2DBE-F5BD-E95BBAB3BBCD}"/>
                </a:ext>
              </a:extLst>
            </p:cNvPr>
            <p:cNvPicPr>
              <a:picLocks noChangeAspect="1"/>
            </p:cNvPicPr>
            <p:nvPr/>
          </p:nvPicPr>
          <p:blipFill>
            <a:blip r:embed="rId3"/>
            <a:srcRect t="19132" r="26148" b="9855"/>
            <a:stretch/>
          </p:blipFill>
          <p:spPr>
            <a:xfrm>
              <a:off x="463686" y="3450142"/>
              <a:ext cx="4805338" cy="2004198"/>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938082" y="3016267"/>
              <a:ext cx="4335149"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4" name="Group 753">
              <a:extLst>
                <a:ext uri="{FF2B5EF4-FFF2-40B4-BE49-F238E27FC236}">
                  <a16:creationId xmlns:a16="http://schemas.microsoft.com/office/drawing/2014/main" id="{D7BD4A61-2A70-655B-B6CC-095D54B3C08A}"/>
                </a:ext>
              </a:extLst>
            </p:cNvPr>
            <p:cNvGrpSpPr/>
            <p:nvPr/>
          </p:nvGrpSpPr>
          <p:grpSpPr>
            <a:xfrm>
              <a:off x="885971" y="5345234"/>
              <a:ext cx="289878" cy="453165"/>
              <a:chOff x="1535072" y="5358523"/>
              <a:chExt cx="289878" cy="453165"/>
            </a:xfrm>
          </p:grpSpPr>
          <p:sp>
            <p:nvSpPr>
              <p:cNvPr id="709" name="TextBox 708">
                <a:extLst>
                  <a:ext uri="{FF2B5EF4-FFF2-40B4-BE49-F238E27FC236}">
                    <a16:creationId xmlns:a16="http://schemas.microsoft.com/office/drawing/2014/main" id="{7A83579F-895C-38C9-213E-F6AD7C92A8F8}"/>
                  </a:ext>
                </a:extLst>
              </p:cNvPr>
              <p:cNvSpPr txBox="1"/>
              <p:nvPr/>
            </p:nvSpPr>
            <p:spPr>
              <a:xfrm rot="16200000">
                <a:off x="1416211" y="5477384"/>
                <a:ext cx="453165" cy="215444"/>
              </a:xfrm>
              <a:prstGeom prst="rect">
                <a:avLst/>
              </a:prstGeom>
              <a:noFill/>
            </p:spPr>
            <p:txBody>
              <a:bodyPr wrap="square">
                <a:spAutoFit/>
              </a:bodyPr>
              <a:lstStyle/>
              <a:p>
                <a:r>
                  <a:rPr lang="en-US" sz="500" dirty="0"/>
                  <a:t>cluster1</a:t>
                </a:r>
                <a:r>
                  <a:rPr lang="en-US" sz="800" dirty="0"/>
                  <a:t> </a:t>
                </a:r>
                <a:endParaRPr lang="en-US" dirty="0"/>
              </a:p>
            </p:txBody>
          </p:sp>
          <p:sp>
            <p:nvSpPr>
              <p:cNvPr id="715" name="TextBox 714">
                <a:extLst>
                  <a:ext uri="{FF2B5EF4-FFF2-40B4-BE49-F238E27FC236}">
                    <a16:creationId xmlns:a16="http://schemas.microsoft.com/office/drawing/2014/main" id="{77D36804-25B3-BC7E-ADC4-4041C1773F2A}"/>
                  </a:ext>
                </a:extLst>
              </p:cNvPr>
              <p:cNvSpPr txBox="1"/>
              <p:nvPr/>
            </p:nvSpPr>
            <p:spPr>
              <a:xfrm rot="16200000">
                <a:off x="1490645" y="5477384"/>
                <a:ext cx="453165" cy="215444"/>
              </a:xfrm>
              <a:prstGeom prst="rect">
                <a:avLst/>
              </a:prstGeom>
              <a:noFill/>
            </p:spPr>
            <p:txBody>
              <a:bodyPr wrap="square">
                <a:spAutoFit/>
              </a:bodyPr>
              <a:lstStyle/>
              <a:p>
                <a:r>
                  <a:rPr lang="en-US" sz="500" dirty="0"/>
                  <a:t>cluster2</a:t>
                </a:r>
                <a:r>
                  <a:rPr lang="en-US" sz="800" dirty="0"/>
                  <a:t> </a:t>
                </a:r>
                <a:endParaRPr lang="en-US" dirty="0"/>
              </a:p>
            </p:txBody>
          </p:sp>
          <p:cxnSp>
            <p:nvCxnSpPr>
              <p:cNvPr id="746" name="Straight Connector 745">
                <a:extLst>
                  <a:ext uri="{FF2B5EF4-FFF2-40B4-BE49-F238E27FC236}">
                    <a16:creationId xmlns:a16="http://schemas.microsoft.com/office/drawing/2014/main" id="{5F7B69F4-1FCE-A7D3-20D3-8FAFD363431B}"/>
                  </a:ext>
                </a:extLst>
              </p:cNvPr>
              <p:cNvCxnSpPr/>
              <p:nvPr/>
            </p:nvCxnSpPr>
            <p:spPr>
              <a:xfrm>
                <a:off x="1634894"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153A91C5-7C40-9B34-3FE4-F1B1B98EFAD5}"/>
                  </a:ext>
                </a:extLst>
              </p:cNvPr>
              <p:cNvCxnSpPr/>
              <p:nvPr/>
            </p:nvCxnSpPr>
            <p:spPr>
              <a:xfrm>
                <a:off x="1703320" y="540603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1" name="Group 760">
              <a:extLst>
                <a:ext uri="{FF2B5EF4-FFF2-40B4-BE49-F238E27FC236}">
                  <a16:creationId xmlns:a16="http://schemas.microsoft.com/office/drawing/2014/main" id="{9FBE6341-97B6-2721-B8C7-1D1E72E019A7}"/>
                </a:ext>
              </a:extLst>
            </p:cNvPr>
            <p:cNvGrpSpPr/>
            <p:nvPr/>
          </p:nvGrpSpPr>
          <p:grpSpPr>
            <a:xfrm>
              <a:off x="5269024" y="5192287"/>
              <a:ext cx="404342" cy="282774"/>
              <a:chOff x="5269024" y="5195712"/>
              <a:chExt cx="404342" cy="282774"/>
            </a:xfrm>
          </p:grpSpPr>
          <p:sp>
            <p:nvSpPr>
              <p:cNvPr id="750" name="TextBox 749">
                <a:extLst>
                  <a:ext uri="{FF2B5EF4-FFF2-40B4-BE49-F238E27FC236}">
                    <a16:creationId xmlns:a16="http://schemas.microsoft.com/office/drawing/2014/main" id="{E438BA7B-B934-7231-C4F7-5FC4BA6BA1D3}"/>
                  </a:ext>
                </a:extLst>
              </p:cNvPr>
              <p:cNvSpPr txBox="1"/>
              <p:nvPr/>
            </p:nvSpPr>
            <p:spPr>
              <a:xfrm>
                <a:off x="5272743" y="5309209"/>
                <a:ext cx="307645" cy="169277"/>
              </a:xfrm>
              <a:prstGeom prst="rect">
                <a:avLst/>
              </a:prstGeom>
              <a:noFill/>
            </p:spPr>
            <p:txBody>
              <a:bodyPr wrap="square">
                <a:spAutoFit/>
              </a:bodyPr>
              <a:lstStyle/>
              <a:p>
                <a:r>
                  <a:rPr lang="en-US" sz="500" dirty="0"/>
                  <a:t>TF1</a:t>
                </a:r>
                <a:endParaRPr lang="en-US" dirty="0"/>
              </a:p>
            </p:txBody>
          </p:sp>
          <p:sp>
            <p:nvSpPr>
              <p:cNvPr id="751" name="TextBox 750">
                <a:extLst>
                  <a:ext uri="{FF2B5EF4-FFF2-40B4-BE49-F238E27FC236}">
                    <a16:creationId xmlns:a16="http://schemas.microsoft.com/office/drawing/2014/main" id="{8B2758A7-9DFA-BAC8-CC4B-C0404D72AC9F}"/>
                  </a:ext>
                </a:extLst>
              </p:cNvPr>
              <p:cNvSpPr txBox="1"/>
              <p:nvPr/>
            </p:nvSpPr>
            <p:spPr>
              <a:xfrm>
                <a:off x="5269024" y="5195712"/>
                <a:ext cx="404342" cy="215444"/>
              </a:xfrm>
              <a:prstGeom prst="rect">
                <a:avLst/>
              </a:prstGeom>
              <a:noFill/>
            </p:spPr>
            <p:txBody>
              <a:bodyPr wrap="square">
                <a:spAutoFit/>
              </a:bodyPr>
              <a:lstStyle/>
              <a:p>
                <a:r>
                  <a:rPr lang="en-US" sz="500" dirty="0"/>
                  <a:t>TF2</a:t>
                </a:r>
                <a:r>
                  <a:rPr lang="en-US" sz="800" dirty="0"/>
                  <a:t> </a:t>
                </a:r>
                <a:endParaRPr lang="en-US" dirty="0"/>
              </a:p>
            </p:txBody>
          </p:sp>
          <p:cxnSp>
            <p:nvCxnSpPr>
              <p:cNvPr id="752" name="Straight Connector 751">
                <a:extLst>
                  <a:ext uri="{FF2B5EF4-FFF2-40B4-BE49-F238E27FC236}">
                    <a16:creationId xmlns:a16="http://schemas.microsoft.com/office/drawing/2014/main" id="{0B4EDCDD-ED16-AB5C-7066-68966679FF98}"/>
                  </a:ext>
                </a:extLst>
              </p:cNvPr>
              <p:cNvCxnSpPr>
                <a:cxnSpLocks/>
              </p:cNvCxnSpPr>
              <p:nvPr/>
            </p:nvCxnSpPr>
            <p:spPr>
              <a:xfrm rot="5400000">
                <a:off x="5304222" y="5295595"/>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7A265E37-604C-5371-B53D-B2FF98D36109}"/>
                  </a:ext>
                </a:extLst>
              </p:cNvPr>
              <p:cNvCxnSpPr>
                <a:cxnSpLocks/>
              </p:cNvCxnSpPr>
              <p:nvPr/>
            </p:nvCxnSpPr>
            <p:spPr>
              <a:xfrm rot="5400000">
                <a:off x="5305633" y="5366160"/>
                <a:ext cx="0" cy="45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61" name="Picture 660" descr="A graph of different distance metrics&#10;&#10;Description automatically generated">
            <a:extLst>
              <a:ext uri="{FF2B5EF4-FFF2-40B4-BE49-F238E27FC236}">
                <a16:creationId xmlns:a16="http://schemas.microsoft.com/office/drawing/2014/main" id="{A5FB0872-C694-97B5-C784-8186D92795FD}"/>
              </a:ext>
            </a:extLst>
          </p:cNvPr>
          <p:cNvPicPr>
            <a:picLocks noChangeAspect="1"/>
          </p:cNvPicPr>
          <p:nvPr/>
        </p:nvPicPr>
        <p:blipFill>
          <a:blip r:embed="rId4"/>
          <a:srcRect l="11532" t="10388" r="30555" b="14348"/>
          <a:stretch/>
        </p:blipFill>
        <p:spPr>
          <a:xfrm>
            <a:off x="5348677" y="1077934"/>
            <a:ext cx="1544043" cy="1142614"/>
          </a:xfrm>
          <a:prstGeom prst="rect">
            <a:avLst/>
          </a:prstGeom>
        </p:spPr>
      </p:pic>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92844"/>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92844"/>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 name="Google Shape;353;p2">
            <a:extLst>
              <a:ext uri="{FF2B5EF4-FFF2-40B4-BE49-F238E27FC236}">
                <a16:creationId xmlns:a16="http://schemas.microsoft.com/office/drawing/2014/main" id="{92A98F5B-B33C-931C-2D44-6B137F54897A}"/>
              </a:ext>
            </a:extLst>
          </p:cNvPr>
          <p:cNvGrpSpPr/>
          <p:nvPr/>
        </p:nvGrpSpPr>
        <p:grpSpPr>
          <a:xfrm>
            <a:off x="2981472" y="5509110"/>
            <a:ext cx="1925617" cy="547732"/>
            <a:chOff x="5530350" y="1441876"/>
            <a:chExt cx="1925617" cy="547732"/>
          </a:xfrm>
        </p:grpSpPr>
        <p:sp>
          <p:nvSpPr>
            <p:cNvPr id="19" name="Google Shape;354;p2">
              <a:extLst>
                <a:ext uri="{FF2B5EF4-FFF2-40B4-BE49-F238E27FC236}">
                  <a16:creationId xmlns:a16="http://schemas.microsoft.com/office/drawing/2014/main" id="{A4E900C5-61FC-FE6E-995C-CF371F2DA0C6}"/>
                </a:ext>
              </a:extLst>
            </p:cNvPr>
            <p:cNvSpPr txBox="1"/>
            <p:nvPr/>
          </p:nvSpPr>
          <p:spPr>
            <a:xfrm>
              <a:off x="5592349"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0" name="Google Shape;355;p2">
              <a:extLst>
                <a:ext uri="{FF2B5EF4-FFF2-40B4-BE49-F238E27FC236}">
                  <a16:creationId xmlns:a16="http://schemas.microsoft.com/office/drawing/2014/main" id="{FDB78B0B-931B-7EE9-10F9-7A981F0FF9D9}"/>
                </a:ext>
              </a:extLst>
            </p:cNvPr>
            <p:cNvSpPr txBox="1"/>
            <p:nvPr/>
          </p:nvSpPr>
          <p:spPr>
            <a:xfrm>
              <a:off x="6044747"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2" name="Google Shape;356;p2">
              <a:extLst>
                <a:ext uri="{FF2B5EF4-FFF2-40B4-BE49-F238E27FC236}">
                  <a16:creationId xmlns:a16="http://schemas.microsoft.com/office/drawing/2014/main" id="{2794D1A4-7A37-C4FE-732B-084776893A39}"/>
                </a:ext>
              </a:extLst>
            </p:cNvPr>
            <p:cNvSpPr txBox="1"/>
            <p:nvPr/>
          </p:nvSpPr>
          <p:spPr>
            <a:xfrm>
              <a:off x="6497145"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3" name="Google Shape;357;p2">
              <a:extLst>
                <a:ext uri="{FF2B5EF4-FFF2-40B4-BE49-F238E27FC236}">
                  <a16:creationId xmlns:a16="http://schemas.microsoft.com/office/drawing/2014/main" id="{02E06E37-D6FD-DBEA-2FEB-BA4C2DF8B0BF}"/>
                </a:ext>
              </a:extLst>
            </p:cNvPr>
            <p:cNvSpPr txBox="1"/>
            <p:nvPr/>
          </p:nvSpPr>
          <p:spPr>
            <a:xfrm>
              <a:off x="6949544" y="1758816"/>
              <a:ext cx="34008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9" name="Google Shape;358;p2">
              <a:extLst>
                <a:ext uri="{FF2B5EF4-FFF2-40B4-BE49-F238E27FC236}">
                  <a16:creationId xmlns:a16="http://schemas.microsoft.com/office/drawing/2014/main" id="{C9724F9B-A68E-3681-0F58-089022AD36C8}"/>
                </a:ext>
              </a:extLst>
            </p:cNvPr>
            <p:cNvSpPr txBox="1"/>
            <p:nvPr/>
          </p:nvSpPr>
          <p:spPr>
            <a:xfrm>
              <a:off x="5530350" y="1441876"/>
              <a:ext cx="192561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 name="Google Shape;359;p2">
              <a:extLst>
                <a:ext uri="{FF2B5EF4-FFF2-40B4-BE49-F238E27FC236}">
                  <a16:creationId xmlns:a16="http://schemas.microsoft.com/office/drawing/2014/main" id="{7DDF3D71-671F-21C2-41D3-FB4539F05B47}"/>
                </a:ext>
              </a:extLst>
            </p:cNvPr>
            <p:cNvPicPr preferRelativeResize="0"/>
            <p:nvPr/>
          </p:nvPicPr>
          <p:blipFill rotWithShape="1">
            <a:blip r:embed="rId5">
              <a:alphaModFix/>
            </a:blip>
            <a:srcRect l="14942"/>
            <a:stretch/>
          </p:blipFill>
          <p:spPr>
            <a:xfrm rot="5400000">
              <a:off x="6312998" y="1022506"/>
              <a:ext cx="131696" cy="1417320"/>
            </a:xfrm>
            <a:prstGeom prst="rect">
              <a:avLst/>
            </a:prstGeom>
            <a:noFill/>
            <a:ln>
              <a:noFill/>
            </a:ln>
          </p:spPr>
        </p:pic>
      </p:grpSp>
      <p:sp>
        <p:nvSpPr>
          <p:cNvPr id="734" name="Google Shape;734;p6"/>
          <p:cNvSpPr/>
          <p:nvPr/>
        </p:nvSpPr>
        <p:spPr>
          <a:xfrm>
            <a:off x="207748" y="6472858"/>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6483365"/>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6474822"/>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819038"/>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845682"/>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8307568"/>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6474115"/>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6472858"/>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7051295"/>
            <a:ext cx="3146120" cy="2516025"/>
            <a:chOff x="5025230" y="6319330"/>
            <a:chExt cx="3492919" cy="2793368"/>
          </a:xfrm>
        </p:grpSpPr>
        <p:grpSp>
          <p:nvGrpSpPr>
            <p:cNvPr id="667" name="Group 666">
              <a:extLst>
                <a:ext uri="{FF2B5EF4-FFF2-40B4-BE49-F238E27FC236}">
                  <a16:creationId xmlns:a16="http://schemas.microsoft.com/office/drawing/2014/main" id="{14CE4616-5A72-4A0A-8F98-878D688E44F9}"/>
                </a:ext>
              </a:extLst>
            </p:cNvPr>
            <p:cNvGrpSpPr/>
            <p:nvPr/>
          </p:nvGrpSpPr>
          <p:grpSpPr>
            <a:xfrm>
              <a:off x="5997382" y="7805398"/>
              <a:ext cx="2520767" cy="1307300"/>
              <a:chOff x="1021439" y="2553298"/>
              <a:chExt cx="2520767" cy="1307300"/>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1021439" y="36385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0" name="Rectangle 709">
                <a:extLst>
                  <a:ext uri="{FF2B5EF4-FFF2-40B4-BE49-F238E27FC236}">
                    <a16:creationId xmlns:a16="http://schemas.microsoft.com/office/drawing/2014/main" id="{FE5F9995-336D-123E-DD1C-4D6CD9A7B1B9}"/>
                  </a:ext>
                </a:extLst>
              </p:cNvPr>
              <p:cNvSpPr/>
              <p:nvPr/>
            </p:nvSpPr>
            <p:spPr>
              <a:xfrm>
                <a:off x="2556446" y="2553298"/>
                <a:ext cx="723900" cy="829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6"/>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7"/>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8"/>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9"/>
          <a:srcRect l="7946" t="3128" b="5366"/>
          <a:stretch/>
        </p:blipFill>
        <p:spPr>
          <a:xfrm>
            <a:off x="2725891" y="944630"/>
            <a:ext cx="1036059" cy="1111637"/>
          </a:xfrm>
          <a:prstGeom prst="rect">
            <a:avLst/>
          </a:prstGeom>
        </p:spPr>
      </p:pic>
      <p:pic>
        <p:nvPicPr>
          <p:cNvPr id="33" name="Picture 32" descr="A graph of different sizes and sizes&#10;&#10;Description automatically generated">
            <a:extLst>
              <a:ext uri="{FF2B5EF4-FFF2-40B4-BE49-F238E27FC236}">
                <a16:creationId xmlns:a16="http://schemas.microsoft.com/office/drawing/2014/main" id="{3BE1764B-EAC8-831F-8D08-E014BA39F5F9}"/>
              </a:ext>
            </a:extLst>
          </p:cNvPr>
          <p:cNvPicPr>
            <a:picLocks noChangeAspect="1"/>
          </p:cNvPicPr>
          <p:nvPr/>
        </p:nvPicPr>
        <p:blipFill>
          <a:blip r:embed="rId10"/>
          <a:stretch>
            <a:fillRect/>
          </a:stretch>
        </p:blipFill>
        <p:spPr>
          <a:xfrm>
            <a:off x="395866" y="6796630"/>
            <a:ext cx="2286000" cy="2286000"/>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695" name="Picture 694">
            <a:extLst>
              <a:ext uri="{FF2B5EF4-FFF2-40B4-BE49-F238E27FC236}">
                <a16:creationId xmlns:a16="http://schemas.microsoft.com/office/drawing/2014/main" id="{19288B9B-B822-512F-BC82-9816ECCC7862}"/>
              </a:ext>
            </a:extLst>
          </p:cNvPr>
          <p:cNvPicPr>
            <a:picLocks noChangeAspect="1"/>
          </p:cNvPicPr>
          <p:nvPr/>
        </p:nvPicPr>
        <p:blipFill>
          <a:blip r:embed="rId12"/>
          <a:srcRect l="15637" r="23582"/>
          <a:stretch/>
        </p:blipFill>
        <p:spPr>
          <a:xfrm>
            <a:off x="5569729" y="6796630"/>
            <a:ext cx="1942182" cy="25416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508896" y="586906"/>
            <a:ext cx="6942459" cy="2051000"/>
            <a:chOff x="508896" y="586906"/>
            <a:chExt cx="6942459"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2" name="Picture 761">
              <a:extLst>
                <a:ext uri="{FF2B5EF4-FFF2-40B4-BE49-F238E27FC236}">
                  <a16:creationId xmlns:a16="http://schemas.microsoft.com/office/drawing/2014/main" id="{FBBFC32A-3ABF-F747-2E34-B2A6BCB0CB47}"/>
                </a:ext>
              </a:extLst>
            </p:cNvPr>
            <p:cNvPicPr>
              <a:picLocks noChangeAspect="1"/>
            </p:cNvPicPr>
            <p:nvPr/>
          </p:nvPicPr>
          <p:blipFill>
            <a:blip r:embed="rId5"/>
            <a:srcRect l="9743" t="1" r="21877" b="1904"/>
            <a:stretch/>
          </p:blipFill>
          <p:spPr>
            <a:xfrm>
              <a:off x="508896" y="782616"/>
              <a:ext cx="6317070" cy="1352157"/>
            </a:xfrm>
            <a:prstGeom prst="rect">
              <a:avLst/>
            </a:prstGeom>
          </p:spPr>
        </p:pic>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6"/>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2584957" y="6663598"/>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7"/>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0" name="Group 789">
            <a:extLst>
              <a:ext uri="{FF2B5EF4-FFF2-40B4-BE49-F238E27FC236}">
                <a16:creationId xmlns:a16="http://schemas.microsoft.com/office/drawing/2014/main" id="{48698756-0A54-3D04-D113-3E2973A70D3A}"/>
              </a:ext>
            </a:extLst>
          </p:cNvPr>
          <p:cNvGrpSpPr/>
          <p:nvPr/>
        </p:nvGrpSpPr>
        <p:grpSpPr>
          <a:xfrm>
            <a:off x="4603134" y="4934644"/>
            <a:ext cx="2581117" cy="1828800"/>
            <a:chOff x="4603134" y="4934644"/>
            <a:chExt cx="2581117" cy="1828800"/>
          </a:xfrm>
        </p:grpSpPr>
        <p:pic>
          <p:nvPicPr>
            <p:cNvPr id="789" name="Picture 788" descr="A graph of different sizes and sizes&#10;&#10;Description automatically generated">
              <a:extLst>
                <a:ext uri="{FF2B5EF4-FFF2-40B4-BE49-F238E27FC236}">
                  <a16:creationId xmlns:a16="http://schemas.microsoft.com/office/drawing/2014/main" id="{53F254C5-1737-E301-1388-2E4C6CAB0618}"/>
                </a:ext>
              </a:extLst>
            </p:cNvPr>
            <p:cNvPicPr>
              <a:picLocks noChangeAspect="1"/>
            </p:cNvPicPr>
            <p:nvPr/>
          </p:nvPicPr>
          <p:blipFill>
            <a:blip r:embed="rId8"/>
            <a:stretch>
              <a:fillRect/>
            </a:stretch>
          </p:blipFill>
          <p:spPr>
            <a:xfrm>
              <a:off x="4736926" y="4934644"/>
              <a:ext cx="2447325"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603134" y="6395384"/>
              <a:ext cx="271228" cy="184666"/>
            </a:xfrm>
            <a:prstGeom prst="rect">
              <a:avLst/>
            </a:prstGeom>
            <a:noFill/>
          </p:spPr>
          <p:txBody>
            <a:bodyPr wrap="none" rtlCol="0">
              <a:spAutoFit/>
            </a:bodyPr>
            <a:lstStyle/>
            <a:p>
              <a:r>
                <a:rPr lang="en-US" sz="600" dirty="0"/>
                <a:t>16</a:t>
              </a: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9"/>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pic>
        <p:nvPicPr>
          <p:cNvPr id="787" name="Picture 786" descr="A diagram of a graph&#10;&#10;Description automatically generated with medium confidence">
            <a:extLst>
              <a:ext uri="{FF2B5EF4-FFF2-40B4-BE49-F238E27FC236}">
                <a16:creationId xmlns:a16="http://schemas.microsoft.com/office/drawing/2014/main" id="{D04E1688-C8E8-D22E-526D-AE582F6BAC17}"/>
              </a:ext>
            </a:extLst>
          </p:cNvPr>
          <p:cNvPicPr>
            <a:picLocks noChangeAspect="1"/>
          </p:cNvPicPr>
          <p:nvPr/>
        </p:nvPicPr>
        <p:blipFill>
          <a:blip r:embed="rId10"/>
          <a:stretch>
            <a:fillRect/>
          </a:stretch>
        </p:blipFill>
        <p:spPr>
          <a:xfrm>
            <a:off x="215135" y="3003430"/>
            <a:ext cx="7342129" cy="1498393"/>
          </a:xfrm>
          <a:prstGeom prst="rect">
            <a:avLst/>
          </a:prstGeom>
        </p:spPr>
      </p:pic>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sp>
        <p:nvSpPr>
          <p:cNvPr id="792" name="Google Shape;531;p4">
            <a:extLst>
              <a:ext uri="{FF2B5EF4-FFF2-40B4-BE49-F238E27FC236}">
                <a16:creationId xmlns:a16="http://schemas.microsoft.com/office/drawing/2014/main" id="{F9254C07-2CCE-AF62-91C3-3D444D60583A}"/>
              </a:ext>
            </a:extLst>
          </p:cNvPr>
          <p:cNvSpPr/>
          <p:nvPr/>
        </p:nvSpPr>
        <p:spPr>
          <a:xfrm>
            <a:off x="163065"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500152"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11"/>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11"/>
            <a:srcRect l="85841" t="51425"/>
            <a:stretch/>
          </p:blipFill>
          <p:spPr>
            <a:xfrm>
              <a:off x="3097994" y="5184082"/>
              <a:ext cx="467814" cy="888342"/>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54675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8507598" y="5688098"/>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0" name="Group 29">
            <a:extLst>
              <a:ext uri="{FF2B5EF4-FFF2-40B4-BE49-F238E27FC236}">
                <a16:creationId xmlns:a16="http://schemas.microsoft.com/office/drawing/2014/main" id="{5E87F9E8-5FEB-0251-198E-EF57EC7420A0}"/>
              </a:ext>
            </a:extLst>
          </p:cNvPr>
          <p:cNvGrpSpPr/>
          <p:nvPr/>
        </p:nvGrpSpPr>
        <p:grpSpPr>
          <a:xfrm>
            <a:off x="-3737261" y="4567897"/>
            <a:ext cx="3141048" cy="1830945"/>
            <a:chOff x="246926" y="5462164"/>
            <a:chExt cx="3141048" cy="1830945"/>
          </a:xfrm>
        </p:grpSpPr>
        <p:grpSp>
          <p:nvGrpSpPr>
            <p:cNvPr id="53" name="Group 52">
              <a:extLst>
                <a:ext uri="{FF2B5EF4-FFF2-40B4-BE49-F238E27FC236}">
                  <a16:creationId xmlns:a16="http://schemas.microsoft.com/office/drawing/2014/main" id="{D46A54DE-A0EE-A95B-EF44-6CA46D68FEFB}"/>
                </a:ext>
              </a:extLst>
            </p:cNvPr>
            <p:cNvGrpSpPr/>
            <p:nvPr/>
          </p:nvGrpSpPr>
          <p:grpSpPr>
            <a:xfrm>
              <a:off x="617883" y="5655422"/>
              <a:ext cx="2363469" cy="1637687"/>
              <a:chOff x="628043" y="5487782"/>
              <a:chExt cx="2363469" cy="1637687"/>
            </a:xfrm>
          </p:grpSpPr>
          <p:grpSp>
            <p:nvGrpSpPr>
              <p:cNvPr id="61" name="Group 60">
                <a:extLst>
                  <a:ext uri="{FF2B5EF4-FFF2-40B4-BE49-F238E27FC236}">
                    <a16:creationId xmlns:a16="http://schemas.microsoft.com/office/drawing/2014/main" id="{FB26A27C-9B60-78BC-7224-B0307A67E694}"/>
                  </a:ext>
                </a:extLst>
              </p:cNvPr>
              <p:cNvGrpSpPr/>
              <p:nvPr/>
            </p:nvGrpSpPr>
            <p:grpSpPr>
              <a:xfrm>
                <a:off x="628043" y="5487782"/>
                <a:ext cx="2236321" cy="1637687"/>
                <a:chOff x="506296" y="5327327"/>
                <a:chExt cx="2236321" cy="1637687"/>
              </a:xfrm>
            </p:grpSpPr>
            <p:pic>
              <p:nvPicPr>
                <p:cNvPr id="517" name="Picture 516">
                  <a:extLst>
                    <a:ext uri="{FF2B5EF4-FFF2-40B4-BE49-F238E27FC236}">
                      <a16:creationId xmlns:a16="http://schemas.microsoft.com/office/drawing/2014/main" id="{062DB1D2-6967-C6F1-CC4A-DDEA122888E6}"/>
                    </a:ext>
                  </a:extLst>
                </p:cNvPr>
                <p:cNvPicPr>
                  <a:picLocks noChangeAspect="1"/>
                </p:cNvPicPr>
                <p:nvPr/>
              </p:nvPicPr>
              <p:blipFill rotWithShape="1">
                <a:blip r:embed="rId5"/>
                <a:srcRect t="15013" r="47700" b="43148"/>
                <a:stretch/>
              </p:blipFill>
              <p:spPr>
                <a:xfrm>
                  <a:off x="577198" y="5538613"/>
                  <a:ext cx="1529113" cy="734603"/>
                </a:xfrm>
                <a:prstGeom prst="rect">
                  <a:avLst/>
                </a:prstGeom>
              </p:spPr>
            </p:pic>
            <p:grpSp>
              <p:nvGrpSpPr>
                <p:cNvPr id="518" name="Group 517">
                  <a:extLst>
                    <a:ext uri="{FF2B5EF4-FFF2-40B4-BE49-F238E27FC236}">
                      <a16:creationId xmlns:a16="http://schemas.microsoft.com/office/drawing/2014/main" id="{D31AC469-8D20-E162-5FFC-788EE6132E72}"/>
                    </a:ext>
                  </a:extLst>
                </p:cNvPr>
                <p:cNvGrpSpPr/>
                <p:nvPr/>
              </p:nvGrpSpPr>
              <p:grpSpPr>
                <a:xfrm>
                  <a:off x="506296" y="6349335"/>
                  <a:ext cx="2236321" cy="615679"/>
                  <a:chOff x="44336" y="6204955"/>
                  <a:chExt cx="2236321" cy="615679"/>
                </a:xfrm>
              </p:grpSpPr>
              <p:pic>
                <p:nvPicPr>
                  <p:cNvPr id="520" name="Picture 519">
                    <a:extLst>
                      <a:ext uri="{FF2B5EF4-FFF2-40B4-BE49-F238E27FC236}">
                        <a16:creationId xmlns:a16="http://schemas.microsoft.com/office/drawing/2014/main" id="{37F2D338-448E-98BB-B479-B43F7976816F}"/>
                      </a:ext>
                    </a:extLst>
                  </p:cNvPr>
                  <p:cNvPicPr>
                    <a:picLocks noChangeAspect="1"/>
                  </p:cNvPicPr>
                  <p:nvPr/>
                </p:nvPicPr>
                <p:blipFill rotWithShape="1">
                  <a:blip r:embed="rId5"/>
                  <a:srcRect l="79831" t="2819" r="12178"/>
                  <a:stretch/>
                </p:blipFill>
                <p:spPr>
                  <a:xfrm rot="5400000">
                    <a:off x="925327" y="5781037"/>
                    <a:ext cx="250395" cy="1828800"/>
                  </a:xfrm>
                  <a:prstGeom prst="rect">
                    <a:avLst/>
                  </a:prstGeom>
                </p:spPr>
              </p:pic>
              <p:sp>
                <p:nvSpPr>
                  <p:cNvPr id="521" name="TextBox 520">
                    <a:extLst>
                      <a:ext uri="{FF2B5EF4-FFF2-40B4-BE49-F238E27FC236}">
                        <a16:creationId xmlns:a16="http://schemas.microsoft.com/office/drawing/2014/main" id="{89FE217C-E0AE-4C38-DD94-36512AD46D83}"/>
                      </a:ext>
                    </a:extLst>
                  </p:cNvPr>
                  <p:cNvSpPr txBox="1"/>
                  <p:nvPr/>
                </p:nvSpPr>
                <p:spPr>
                  <a:xfrm>
                    <a:off x="250085" y="6204955"/>
                    <a:ext cx="1531453" cy="190901"/>
                  </a:xfrm>
                  <a:prstGeom prst="rect">
                    <a:avLst/>
                  </a:prstGeom>
                  <a:noFill/>
                </p:spPr>
                <p:txBody>
                  <a:bodyPr wrap="none" rtlCol="0">
                    <a:spAutoFit/>
                  </a:bodyPr>
                  <a:lstStyle/>
                  <a:p>
                    <a:pPr algn="ctr"/>
                    <a:r>
                      <a:rPr lang="en-US" sz="900" dirty="0"/>
                      <a:t>Total outgoing signaling strength</a:t>
                    </a:r>
                  </a:p>
                </p:txBody>
              </p:sp>
              <p:sp>
                <p:nvSpPr>
                  <p:cNvPr id="523" name="TextBox 522">
                    <a:extLst>
                      <a:ext uri="{FF2B5EF4-FFF2-40B4-BE49-F238E27FC236}">
                        <a16:creationId xmlns:a16="http://schemas.microsoft.com/office/drawing/2014/main" id="{60C61811-0B0A-A05F-A47C-7625D211D591}"/>
                      </a:ext>
                    </a:extLst>
                  </p:cNvPr>
                  <p:cNvSpPr txBox="1"/>
                  <p:nvPr/>
                </p:nvSpPr>
                <p:spPr>
                  <a:xfrm>
                    <a:off x="44336" y="6415609"/>
                    <a:ext cx="205749" cy="190902"/>
                  </a:xfrm>
                  <a:prstGeom prst="rect">
                    <a:avLst/>
                  </a:prstGeom>
                  <a:noFill/>
                </p:spPr>
                <p:txBody>
                  <a:bodyPr wrap="none" rtlCol="0">
                    <a:spAutoFit/>
                  </a:bodyPr>
                  <a:lstStyle/>
                  <a:p>
                    <a:r>
                      <a:rPr lang="en-US" sz="900" dirty="0"/>
                      <a:t>0</a:t>
                    </a:r>
                  </a:p>
                </p:txBody>
              </p:sp>
              <p:sp>
                <p:nvSpPr>
                  <p:cNvPr id="525" name="TextBox 524">
                    <a:extLst>
                      <a:ext uri="{FF2B5EF4-FFF2-40B4-BE49-F238E27FC236}">
                        <a16:creationId xmlns:a16="http://schemas.microsoft.com/office/drawing/2014/main" id="{F31F2653-CF85-F007-ABA6-4E1448315F72}"/>
                      </a:ext>
                    </a:extLst>
                  </p:cNvPr>
                  <p:cNvSpPr txBox="1"/>
                  <p:nvPr/>
                </p:nvSpPr>
                <p:spPr>
                  <a:xfrm>
                    <a:off x="985521" y="6415609"/>
                    <a:ext cx="546961" cy="230832"/>
                  </a:xfrm>
                  <a:prstGeom prst="rect">
                    <a:avLst/>
                  </a:prstGeom>
                  <a:noFill/>
                </p:spPr>
                <p:txBody>
                  <a:bodyPr wrap="square" rtlCol="0">
                    <a:spAutoFit/>
                  </a:bodyPr>
                  <a:lstStyle/>
                  <a:p>
                    <a:r>
                      <a:rPr lang="en-US" sz="900" dirty="0"/>
                      <a:t>0.06</a:t>
                    </a:r>
                  </a:p>
                </p:txBody>
              </p:sp>
              <p:sp>
                <p:nvSpPr>
                  <p:cNvPr id="526" name="TextBox 525">
                    <a:extLst>
                      <a:ext uri="{FF2B5EF4-FFF2-40B4-BE49-F238E27FC236}">
                        <a16:creationId xmlns:a16="http://schemas.microsoft.com/office/drawing/2014/main" id="{99C069E6-A62D-CAD9-4BBC-653061E87F80}"/>
                      </a:ext>
                    </a:extLst>
                  </p:cNvPr>
                  <p:cNvSpPr txBox="1"/>
                  <p:nvPr/>
                </p:nvSpPr>
                <p:spPr>
                  <a:xfrm>
                    <a:off x="1359608" y="6415609"/>
                    <a:ext cx="546961" cy="230832"/>
                  </a:xfrm>
                  <a:prstGeom prst="rect">
                    <a:avLst/>
                  </a:prstGeom>
                  <a:noFill/>
                </p:spPr>
                <p:txBody>
                  <a:bodyPr wrap="square" rtlCol="0">
                    <a:spAutoFit/>
                  </a:bodyPr>
                  <a:lstStyle/>
                  <a:p>
                    <a:r>
                      <a:rPr lang="en-US" sz="900" dirty="0"/>
                      <a:t>0.08</a:t>
                    </a:r>
                  </a:p>
                </p:txBody>
              </p:sp>
              <p:sp>
                <p:nvSpPr>
                  <p:cNvPr id="529" name="TextBox 528">
                    <a:extLst>
                      <a:ext uri="{FF2B5EF4-FFF2-40B4-BE49-F238E27FC236}">
                        <a16:creationId xmlns:a16="http://schemas.microsoft.com/office/drawing/2014/main" id="{27187BB8-680A-83DA-9806-05FF1D98155C}"/>
                      </a:ext>
                    </a:extLst>
                  </p:cNvPr>
                  <p:cNvSpPr txBox="1"/>
                  <p:nvPr/>
                </p:nvSpPr>
                <p:spPr>
                  <a:xfrm>
                    <a:off x="1733696" y="6415609"/>
                    <a:ext cx="546961" cy="230832"/>
                  </a:xfrm>
                  <a:prstGeom prst="rect">
                    <a:avLst/>
                  </a:prstGeom>
                  <a:noFill/>
                </p:spPr>
                <p:txBody>
                  <a:bodyPr wrap="square" rtlCol="0">
                    <a:spAutoFit/>
                  </a:bodyPr>
                  <a:lstStyle/>
                  <a:p>
                    <a:r>
                      <a:rPr lang="en-US" sz="900" dirty="0"/>
                      <a:t>0.1</a:t>
                    </a:r>
                  </a:p>
                </p:txBody>
              </p:sp>
              <p:sp>
                <p:nvSpPr>
                  <p:cNvPr id="530" name="TextBox 529">
                    <a:extLst>
                      <a:ext uri="{FF2B5EF4-FFF2-40B4-BE49-F238E27FC236}">
                        <a16:creationId xmlns:a16="http://schemas.microsoft.com/office/drawing/2014/main" id="{0C612958-1A67-D151-2710-0E00E7F879CA}"/>
                      </a:ext>
                    </a:extLst>
                  </p:cNvPr>
                  <p:cNvSpPr txBox="1"/>
                  <p:nvPr/>
                </p:nvSpPr>
                <p:spPr>
                  <a:xfrm>
                    <a:off x="611434" y="6415609"/>
                    <a:ext cx="546961" cy="230832"/>
                  </a:xfrm>
                  <a:prstGeom prst="rect">
                    <a:avLst/>
                  </a:prstGeom>
                  <a:noFill/>
                </p:spPr>
                <p:txBody>
                  <a:bodyPr wrap="square" rtlCol="0">
                    <a:spAutoFit/>
                  </a:bodyPr>
                  <a:lstStyle/>
                  <a:p>
                    <a:r>
                      <a:rPr lang="en-US" sz="900" dirty="0"/>
                      <a:t>0.04</a:t>
                    </a:r>
                  </a:p>
                </p:txBody>
              </p:sp>
              <p:sp>
                <p:nvSpPr>
                  <p:cNvPr id="531" name="TextBox 530">
                    <a:extLst>
                      <a:ext uri="{FF2B5EF4-FFF2-40B4-BE49-F238E27FC236}">
                        <a16:creationId xmlns:a16="http://schemas.microsoft.com/office/drawing/2014/main" id="{4B880DC4-3DBB-6B32-2AFD-5529A6FB39C3}"/>
                      </a:ext>
                    </a:extLst>
                  </p:cNvPr>
                  <p:cNvSpPr txBox="1"/>
                  <p:nvPr/>
                </p:nvSpPr>
                <p:spPr>
                  <a:xfrm>
                    <a:off x="251516" y="6418408"/>
                    <a:ext cx="546961" cy="230832"/>
                  </a:xfrm>
                  <a:prstGeom prst="rect">
                    <a:avLst/>
                  </a:prstGeom>
                  <a:noFill/>
                </p:spPr>
                <p:txBody>
                  <a:bodyPr wrap="square" rtlCol="0">
                    <a:spAutoFit/>
                  </a:bodyPr>
                  <a:lstStyle/>
                  <a:p>
                    <a:r>
                      <a:rPr lang="en-US" sz="900" dirty="0"/>
                      <a:t>0.02</a:t>
                    </a:r>
                  </a:p>
                </p:txBody>
              </p:sp>
            </p:grpSp>
            <p:sp>
              <p:nvSpPr>
                <p:cNvPr id="519" name="TextBox 518">
                  <a:extLst>
                    <a:ext uri="{FF2B5EF4-FFF2-40B4-BE49-F238E27FC236}">
                      <a16:creationId xmlns:a16="http://schemas.microsoft.com/office/drawing/2014/main" id="{1CF171DA-CF52-DDB3-B6CA-19650CFAD059}"/>
                    </a:ext>
                  </a:extLst>
                </p:cNvPr>
                <p:cNvSpPr txBox="1"/>
                <p:nvPr/>
              </p:nvSpPr>
              <p:spPr>
                <a:xfrm>
                  <a:off x="718454" y="5327327"/>
                  <a:ext cx="1598025"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14" name="TextBox 513">
                <a:extLst>
                  <a:ext uri="{FF2B5EF4-FFF2-40B4-BE49-F238E27FC236}">
                    <a16:creationId xmlns:a16="http://schemas.microsoft.com/office/drawing/2014/main" id="{1D042604-ED8D-B63C-7363-CF4DFBF46FF8}"/>
                  </a:ext>
                </a:extLst>
              </p:cNvPr>
              <p:cNvSpPr txBox="1"/>
              <p:nvPr/>
            </p:nvSpPr>
            <p:spPr>
              <a:xfrm>
                <a:off x="2182210" y="5903876"/>
                <a:ext cx="809302" cy="230832"/>
              </a:xfrm>
              <a:prstGeom prst="rect">
                <a:avLst/>
              </a:prstGeom>
              <a:noFill/>
            </p:spPr>
            <p:txBody>
              <a:bodyPr wrap="square" rtlCol="0">
                <a:spAutoFit/>
              </a:bodyPr>
              <a:lstStyle/>
              <a:p>
                <a:r>
                  <a:rPr lang="en-US" sz="900" dirty="0"/>
                  <a:t>CD4 TCM</a:t>
                </a:r>
              </a:p>
            </p:txBody>
          </p:sp>
          <p:sp>
            <p:nvSpPr>
              <p:cNvPr id="515" name="TextBox 514">
                <a:extLst>
                  <a:ext uri="{FF2B5EF4-FFF2-40B4-BE49-F238E27FC236}">
                    <a16:creationId xmlns:a16="http://schemas.microsoft.com/office/drawing/2014/main" id="{F0AB172F-1624-BA8D-514F-5CAA93B3237A}"/>
                  </a:ext>
                </a:extLst>
              </p:cNvPr>
              <p:cNvSpPr txBox="1"/>
              <p:nvPr/>
            </p:nvSpPr>
            <p:spPr>
              <a:xfrm>
                <a:off x="2182210" y="6056276"/>
                <a:ext cx="809302" cy="230832"/>
              </a:xfrm>
              <a:prstGeom prst="rect">
                <a:avLst/>
              </a:prstGeom>
              <a:noFill/>
            </p:spPr>
            <p:txBody>
              <a:bodyPr wrap="square" rtlCol="0">
                <a:spAutoFit/>
              </a:bodyPr>
              <a:lstStyle/>
              <a:p>
                <a:r>
                  <a:rPr lang="en-US" sz="900" dirty="0"/>
                  <a:t>CD8 TEM</a:t>
                </a:r>
              </a:p>
            </p:txBody>
          </p:sp>
          <p:sp>
            <p:nvSpPr>
              <p:cNvPr id="516" name="TextBox 515">
                <a:extLst>
                  <a:ext uri="{FF2B5EF4-FFF2-40B4-BE49-F238E27FC236}">
                    <a16:creationId xmlns:a16="http://schemas.microsoft.com/office/drawing/2014/main" id="{662272EF-CBAE-2D57-B8D7-039135551887}"/>
                  </a:ext>
                </a:extLst>
              </p:cNvPr>
              <p:cNvSpPr txBox="1"/>
              <p:nvPr/>
            </p:nvSpPr>
            <p:spPr>
              <a:xfrm>
                <a:off x="2182210" y="6208676"/>
                <a:ext cx="809302" cy="230832"/>
              </a:xfrm>
              <a:prstGeom prst="rect">
                <a:avLst/>
              </a:prstGeom>
              <a:noFill/>
            </p:spPr>
            <p:txBody>
              <a:bodyPr wrap="square" rtlCol="0">
                <a:spAutoFit/>
              </a:bodyPr>
              <a:lstStyle/>
              <a:p>
                <a:r>
                  <a:rPr lang="en-US" sz="900" dirty="0"/>
                  <a:t>NK</a:t>
                </a:r>
              </a:p>
            </p:txBody>
          </p:sp>
        </p:grpSp>
        <p:sp>
          <p:nvSpPr>
            <p:cNvPr id="56" name="Google Shape;528;p4">
              <a:extLst>
                <a:ext uri="{FF2B5EF4-FFF2-40B4-BE49-F238E27FC236}">
                  <a16:creationId xmlns:a16="http://schemas.microsoft.com/office/drawing/2014/main" id="{6BCEF754-974C-A852-2209-329FF4C68E5D}"/>
                </a:ext>
              </a:extLst>
            </p:cNvPr>
            <p:cNvSpPr/>
            <p:nvPr/>
          </p:nvSpPr>
          <p:spPr>
            <a:xfrm>
              <a:off x="246926" y="54621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70F4A93E-C203-1A06-C736-DD9567A6740B}"/>
                </a:ext>
              </a:extLst>
            </p:cNvPr>
            <p:cNvSpPr txBox="1"/>
            <p:nvPr/>
          </p:nvSpPr>
          <p:spPr>
            <a:xfrm>
              <a:off x="561239" y="5462164"/>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signaling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44" name="Google Shape;528;p4">
            <a:extLst>
              <a:ext uri="{FF2B5EF4-FFF2-40B4-BE49-F238E27FC236}">
                <a16:creationId xmlns:a16="http://schemas.microsoft.com/office/drawing/2014/main" id="{3FF52708-0BB6-4708-9E87-6D970C2B28C4}"/>
              </a:ext>
            </a:extLst>
          </p:cNvPr>
          <p:cNvSpPr/>
          <p:nvPr/>
        </p:nvSpPr>
        <p:spPr>
          <a:xfrm>
            <a:off x="93196" y="2775135"/>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775135"/>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p:nvPr/>
        </p:nvGrpSpPr>
        <p:grpSpPr>
          <a:xfrm>
            <a:off x="6296011" y="3327794"/>
            <a:ext cx="1239774" cy="1726133"/>
            <a:chOff x="6528238" y="3211028"/>
            <a:chExt cx="1239774" cy="1726133"/>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857962" y="3937953"/>
              <a:ext cx="1531454" cy="190901"/>
            </a:xfrm>
            <a:prstGeom prst="rect">
              <a:avLst/>
            </a:prstGeom>
            <a:noFill/>
          </p:spPr>
          <p:txBody>
            <a:bodyPr wrap="none" rtlCol="0">
              <a:spAutoFit/>
            </a:bodyPr>
            <a:lstStyle/>
            <a:p>
              <a:pPr algn="ctr"/>
              <a:r>
                <a:rPr lang="en-US" sz="900" dirty="0"/>
                <a:t>Total 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532777" y="3923007"/>
              <a:ext cx="1531453" cy="190901"/>
            </a:xfrm>
            <a:prstGeom prst="rect">
              <a:avLst/>
            </a:prstGeom>
            <a:noFill/>
          </p:spPr>
          <p:txBody>
            <a:bodyPr wrap="none" rtlCol="0">
              <a:spAutoFit/>
            </a:bodyPr>
            <a:lstStyle/>
            <a:p>
              <a:pPr algn="ctr"/>
              <a:r>
                <a:rPr lang="en-US" sz="900" dirty="0"/>
                <a:t>Total outgoing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6"/>
            <a:srcRect l="95882"/>
            <a:stretch/>
          </p:blipFill>
          <p:spPr>
            <a:xfrm>
              <a:off x="6821043"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7"/>
            <a:srcRect l="95624"/>
            <a:stretch/>
          </p:blipFill>
          <p:spPr>
            <a:xfrm>
              <a:off x="7427927"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3070819"/>
            <a:ext cx="6150724" cy="2030416"/>
            <a:chOff x="-15820" y="2882135"/>
            <a:chExt cx="6150724" cy="2030416"/>
          </a:xfrm>
        </p:grpSpPr>
        <p:sp>
          <p:nvSpPr>
            <p:cNvPr id="574" name="TextBox 573">
              <a:extLst>
                <a:ext uri="{FF2B5EF4-FFF2-40B4-BE49-F238E27FC236}">
                  <a16:creationId xmlns:a16="http://schemas.microsoft.com/office/drawing/2014/main" id="{FB106B60-824A-3420-ED90-CB4C901852B6}"/>
                </a:ext>
              </a:extLst>
            </p:cNvPr>
            <p:cNvSpPr txBox="1"/>
            <p:nvPr/>
          </p:nvSpPr>
          <p:spPr>
            <a:xfrm>
              <a:off x="3651579" y="2888215"/>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1198268" y="2882135"/>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8"/>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8"/>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sp>
        <p:nvSpPr>
          <p:cNvPr id="6" name="TextBox 5">
            <a:extLst>
              <a:ext uri="{FF2B5EF4-FFF2-40B4-BE49-F238E27FC236}">
                <a16:creationId xmlns:a16="http://schemas.microsoft.com/office/drawing/2014/main" id="{D3062C97-F16E-E0A9-635E-B961638FBA22}"/>
              </a:ext>
            </a:extLst>
          </p:cNvPr>
          <p:cNvSpPr txBox="1"/>
          <p:nvPr/>
        </p:nvSpPr>
        <p:spPr>
          <a:xfrm>
            <a:off x="10472738" y="8943975"/>
            <a:ext cx="5426486" cy="523220"/>
          </a:xfrm>
          <a:prstGeom prst="rect">
            <a:avLst/>
          </a:prstGeom>
          <a:noFill/>
        </p:spPr>
        <p:txBody>
          <a:bodyPr wrap="none" rtlCol="0">
            <a:spAutoFit/>
          </a:bodyPr>
          <a:lstStyle/>
          <a:p>
            <a:r>
              <a:rPr lang="en-US" dirty="0"/>
              <a:t>	Description</a:t>
            </a:r>
          </a:p>
          <a:p>
            <a:r>
              <a:rPr lang="en-US" dirty="0"/>
              <a:t>339	NOTCH3 Intracellular Domain Regulates Transcription</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9"/>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9"/>
            <a:srcRect l="46242" t="9202" r="15794" b="7030"/>
            <a:stretch/>
          </p:blipFill>
          <p:spPr>
            <a:xfrm>
              <a:off x="2142899" y="853041"/>
              <a:ext cx="965676" cy="1531958"/>
            </a:xfrm>
            <a:prstGeom prst="rect">
              <a:avLst/>
            </a:prstGeom>
          </p:spPr>
        </p:pic>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10"/>
          <a:srcRect t="27853" r="20246" b="-400"/>
          <a:stretch/>
        </p:blipFill>
        <p:spPr>
          <a:xfrm>
            <a:off x="520330" y="4257909"/>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1"/>
          <a:srcRect t="27981" r="18542" b="17587"/>
          <a:stretch/>
        </p:blipFill>
        <p:spPr>
          <a:xfrm>
            <a:off x="511280" y="3435501"/>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1"/>
          <a:srcRect t="2956" r="18542" b="88312"/>
          <a:stretch/>
        </p:blipFill>
        <p:spPr>
          <a:xfrm>
            <a:off x="511280" y="3315019"/>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124740" y="6616860"/>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2"/>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2"/>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5456672"/>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85" name="Group 884">
            <a:extLst>
              <a:ext uri="{FF2B5EF4-FFF2-40B4-BE49-F238E27FC236}">
                <a16:creationId xmlns:a16="http://schemas.microsoft.com/office/drawing/2014/main" id="{055E8265-341D-A9BF-DC06-FBDD863E5202}"/>
              </a:ext>
            </a:extLst>
          </p:cNvPr>
          <p:cNvGrpSpPr/>
          <p:nvPr/>
        </p:nvGrpSpPr>
        <p:grpSpPr>
          <a:xfrm>
            <a:off x="261099" y="5731533"/>
            <a:ext cx="3878215" cy="2265469"/>
            <a:chOff x="402297" y="5625517"/>
            <a:chExt cx="3878215" cy="2265469"/>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3"/>
            <a:srcRect l="12793" t="19053" r="72619" b="21827"/>
            <a:stretch/>
          </p:blipFill>
          <p:spPr>
            <a:xfrm>
              <a:off x="3185047" y="6040532"/>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1042519" y="5825678"/>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297154" y="5673776"/>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513276" y="5640815"/>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930633" y="5814847"/>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626334" y="6001943"/>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332985" y="630581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451606" y="7014863"/>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626334" y="6103235"/>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451606" y="7116155"/>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451606" y="7217447"/>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451606" y="7318739"/>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451606" y="7420031"/>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451606" y="7521323"/>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451606" y="7622614"/>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211483" y="6021397"/>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180980" y="5662605"/>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460221" y="5625517"/>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332985" y="640711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332985" y="6508403"/>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332985" y="660969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332985" y="671098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332985" y="681227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332985" y="69135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402297" y="6090204"/>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3"/>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625240" y="6204527"/>
              <a:ext cx="617477" cy="200055"/>
            </a:xfrm>
            <a:prstGeom prst="rect">
              <a:avLst/>
            </a:prstGeom>
            <a:noFill/>
          </p:spPr>
          <p:txBody>
            <a:bodyPr wrap="none" rtlCol="0">
              <a:spAutoFit/>
            </a:bodyPr>
            <a:lstStyle/>
            <a:p>
              <a:pPr algn="r"/>
              <a:r>
                <a:rPr lang="en-US" sz="700" dirty="0"/>
                <a:t>B cell – C3</a:t>
              </a:r>
            </a:p>
          </p:txBody>
        </p:sp>
      </p:grpSp>
      <p:grpSp>
        <p:nvGrpSpPr>
          <p:cNvPr id="838" name="Group 837">
            <a:extLst>
              <a:ext uri="{FF2B5EF4-FFF2-40B4-BE49-F238E27FC236}">
                <a16:creationId xmlns:a16="http://schemas.microsoft.com/office/drawing/2014/main" id="{B233A4C4-FE65-89CB-201A-9DCB23F9E135}"/>
              </a:ext>
            </a:extLst>
          </p:cNvPr>
          <p:cNvGrpSpPr/>
          <p:nvPr/>
        </p:nvGrpSpPr>
        <p:grpSpPr>
          <a:xfrm>
            <a:off x="4321742" y="5463931"/>
            <a:ext cx="3155266" cy="2117958"/>
            <a:chOff x="4309536" y="367362"/>
            <a:chExt cx="3155266" cy="2117958"/>
          </a:xfrm>
        </p:grpSpPr>
        <p:sp>
          <p:nvSpPr>
            <p:cNvPr id="839" name="Google Shape;528;p4">
              <a:extLst>
                <a:ext uri="{FF2B5EF4-FFF2-40B4-BE49-F238E27FC236}">
                  <a16:creationId xmlns:a16="http://schemas.microsoft.com/office/drawing/2014/main" id="{9B395C62-FF4D-6861-DE20-3A2B66BCF941}"/>
                </a:ext>
              </a:extLst>
            </p:cNvPr>
            <p:cNvSpPr/>
            <p:nvPr/>
          </p:nvSpPr>
          <p:spPr>
            <a:xfrm>
              <a:off x="4309536" y="36736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23850" y="36736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1" name="Group 840">
              <a:extLst>
                <a:ext uri="{FF2B5EF4-FFF2-40B4-BE49-F238E27FC236}">
                  <a16:creationId xmlns:a16="http://schemas.microsoft.com/office/drawing/2014/main" id="{970DA059-12E9-2CD0-4E39-2493DE3278ED}"/>
                </a:ext>
              </a:extLst>
            </p:cNvPr>
            <p:cNvGrpSpPr/>
            <p:nvPr/>
          </p:nvGrpSpPr>
          <p:grpSpPr>
            <a:xfrm rot="5400000">
              <a:off x="6516661" y="1497220"/>
              <a:ext cx="1276311" cy="536930"/>
              <a:chOff x="6309194" y="2769400"/>
              <a:chExt cx="1444352" cy="607621"/>
            </a:xfrm>
          </p:grpSpPr>
          <p:grpSp>
            <p:nvGrpSpPr>
              <p:cNvPr id="876" name="Group 875">
                <a:extLst>
                  <a:ext uri="{FF2B5EF4-FFF2-40B4-BE49-F238E27FC236}">
                    <a16:creationId xmlns:a16="http://schemas.microsoft.com/office/drawing/2014/main" id="{1E1C19CD-0CDD-59E7-4099-3DEDF5461A0A}"/>
                  </a:ext>
                </a:extLst>
              </p:cNvPr>
              <p:cNvGrpSpPr/>
              <p:nvPr/>
            </p:nvGrpSpPr>
            <p:grpSpPr>
              <a:xfrm rot="5400000">
                <a:off x="6727559" y="2351035"/>
                <a:ext cx="607621" cy="1444352"/>
                <a:chOff x="7050319" y="1209231"/>
                <a:chExt cx="607621" cy="1444352"/>
              </a:xfrm>
            </p:grpSpPr>
            <p:grpSp>
              <p:nvGrpSpPr>
                <p:cNvPr id="879" name="Group 878">
                  <a:extLst>
                    <a:ext uri="{FF2B5EF4-FFF2-40B4-BE49-F238E27FC236}">
                      <a16:creationId xmlns:a16="http://schemas.microsoft.com/office/drawing/2014/main" id="{DFB8A57C-B224-7D3D-2522-32C140561B09}"/>
                    </a:ext>
                  </a:extLst>
                </p:cNvPr>
                <p:cNvGrpSpPr/>
                <p:nvPr/>
              </p:nvGrpSpPr>
              <p:grpSpPr>
                <a:xfrm>
                  <a:off x="7050319" y="1209231"/>
                  <a:ext cx="607621" cy="1444352"/>
                  <a:chOff x="2099470" y="4360389"/>
                  <a:chExt cx="607621" cy="1444352"/>
                </a:xfrm>
              </p:grpSpPr>
              <p:sp>
                <p:nvSpPr>
                  <p:cNvPr id="881" name="TextBox 880">
                    <a:extLst>
                      <a:ext uri="{FF2B5EF4-FFF2-40B4-BE49-F238E27FC236}">
                        <a16:creationId xmlns:a16="http://schemas.microsoft.com/office/drawing/2014/main" id="{CB5F15ED-4BE3-2CEF-B9CA-3D7F88ED66FF}"/>
                      </a:ext>
                    </a:extLst>
                  </p:cNvPr>
                  <p:cNvSpPr txBox="1"/>
                  <p:nvPr/>
                </p:nvSpPr>
                <p:spPr>
                  <a:xfrm rot="16200000">
                    <a:off x="1490491" y="4969368"/>
                    <a:ext cx="1444352" cy="226394"/>
                  </a:xfrm>
                  <a:prstGeom prst="rect">
                    <a:avLst/>
                  </a:prstGeom>
                  <a:noFill/>
                </p:spPr>
                <p:txBody>
                  <a:bodyPr wrap="none" rtlCol="0">
                    <a:spAutoFit/>
                  </a:bodyPr>
                  <a:lstStyle/>
                  <a:p>
                    <a:pPr algn="ctr"/>
                    <a:r>
                      <a:rPr lang="en-US" sz="700" dirty="0"/>
                      <a:t>Incoming signaling strength</a:t>
                    </a:r>
                  </a:p>
                </p:txBody>
              </p:sp>
              <p:sp>
                <p:nvSpPr>
                  <p:cNvPr id="882" name="TextBox 881">
                    <a:extLst>
                      <a:ext uri="{FF2B5EF4-FFF2-40B4-BE49-F238E27FC236}">
                        <a16:creationId xmlns:a16="http://schemas.microsoft.com/office/drawing/2014/main" id="{572CEE51-F740-E562-0F93-D5086F08961A}"/>
                      </a:ext>
                    </a:extLst>
                  </p:cNvPr>
                  <p:cNvSpPr txBox="1"/>
                  <p:nvPr/>
                </p:nvSpPr>
                <p:spPr>
                  <a:xfrm rot="16200000">
                    <a:off x="2456847" y="5487265"/>
                    <a:ext cx="265216" cy="226394"/>
                  </a:xfrm>
                  <a:prstGeom prst="rect">
                    <a:avLst/>
                  </a:prstGeom>
                  <a:noFill/>
                </p:spPr>
                <p:txBody>
                  <a:bodyPr wrap="none" rtlCol="0">
                    <a:spAutoFit/>
                  </a:bodyPr>
                  <a:lstStyle/>
                  <a:p>
                    <a:r>
                      <a:rPr lang="en-US" sz="700" dirty="0"/>
                      <a:t>0</a:t>
                    </a:r>
                  </a:p>
                </p:txBody>
              </p:sp>
              <p:sp>
                <p:nvSpPr>
                  <p:cNvPr id="883" name="TextBox 882">
                    <a:extLst>
                      <a:ext uri="{FF2B5EF4-FFF2-40B4-BE49-F238E27FC236}">
                        <a16:creationId xmlns:a16="http://schemas.microsoft.com/office/drawing/2014/main" id="{DBA17EAF-85FD-463B-03AC-81E0E2B8132C}"/>
                      </a:ext>
                    </a:extLst>
                  </p:cNvPr>
                  <p:cNvSpPr txBox="1"/>
                  <p:nvPr/>
                </p:nvSpPr>
                <p:spPr>
                  <a:xfrm rot="16200000">
                    <a:off x="2318194" y="5213483"/>
                    <a:ext cx="546961" cy="230832"/>
                  </a:xfrm>
                  <a:prstGeom prst="rect">
                    <a:avLst/>
                  </a:prstGeom>
                  <a:noFill/>
                </p:spPr>
                <p:txBody>
                  <a:bodyPr wrap="square" rtlCol="0">
                    <a:spAutoFit/>
                  </a:bodyPr>
                  <a:lstStyle/>
                  <a:p>
                    <a:r>
                      <a:rPr lang="en-US" sz="700" dirty="0"/>
                      <a:t>0.06</a:t>
                    </a:r>
                  </a:p>
                </p:txBody>
              </p:sp>
              <p:sp>
                <p:nvSpPr>
                  <p:cNvPr id="884" name="TextBox 883">
                    <a:extLst>
                      <a:ext uri="{FF2B5EF4-FFF2-40B4-BE49-F238E27FC236}">
                        <a16:creationId xmlns:a16="http://schemas.microsoft.com/office/drawing/2014/main" id="{8A508F5B-3A21-8CA6-6546-B5C65BE569B5}"/>
                      </a:ext>
                    </a:extLst>
                  </p:cNvPr>
                  <p:cNvSpPr txBox="1"/>
                  <p:nvPr/>
                </p:nvSpPr>
                <p:spPr>
                  <a:xfrm rot="16200000">
                    <a:off x="2318194" y="4559664"/>
                    <a:ext cx="546961" cy="230832"/>
                  </a:xfrm>
                  <a:prstGeom prst="rect">
                    <a:avLst/>
                  </a:prstGeom>
                  <a:noFill/>
                </p:spPr>
                <p:txBody>
                  <a:bodyPr wrap="square" rtlCol="0">
                    <a:spAutoFit/>
                  </a:bodyPr>
                  <a:lstStyle/>
                  <a:p>
                    <a:r>
                      <a:rPr lang="en-US" sz="700" dirty="0"/>
                      <a:t>0.1</a:t>
                    </a:r>
                  </a:p>
                </p:txBody>
              </p:sp>
            </p:grpSp>
            <p:pic>
              <p:nvPicPr>
                <p:cNvPr id="880" name="Picture 879">
                  <a:extLst>
                    <a:ext uri="{FF2B5EF4-FFF2-40B4-BE49-F238E27FC236}">
                      <a16:creationId xmlns:a16="http://schemas.microsoft.com/office/drawing/2014/main" id="{621AF69E-51EC-2586-5F66-31DC42D3994E}"/>
                    </a:ext>
                  </a:extLst>
                </p:cNvPr>
                <p:cNvPicPr>
                  <a:picLocks noChangeAspect="1"/>
                </p:cNvPicPr>
                <p:nvPr/>
              </p:nvPicPr>
              <p:blipFill rotWithShape="1">
                <a:blip r:embed="rId14"/>
                <a:srcRect l="2" r="-26673" b="49573"/>
                <a:stretch/>
              </p:blipFill>
              <p:spPr>
                <a:xfrm>
                  <a:off x="7275937" y="1605544"/>
                  <a:ext cx="230834" cy="838064"/>
                </a:xfrm>
                <a:prstGeom prst="rect">
                  <a:avLst/>
                </a:prstGeom>
              </p:spPr>
            </p:pic>
          </p:grpSp>
          <p:sp>
            <p:nvSpPr>
              <p:cNvPr id="877" name="Rectangle 876">
                <a:extLst>
                  <a:ext uri="{FF2B5EF4-FFF2-40B4-BE49-F238E27FC236}">
                    <a16:creationId xmlns:a16="http://schemas.microsoft.com/office/drawing/2014/main" id="{A36E2D80-EF40-01D0-26FC-4C7DE963FAE0}"/>
                  </a:ext>
                </a:extLst>
              </p:cNvPr>
              <p:cNvSpPr/>
              <p:nvPr/>
            </p:nvSpPr>
            <p:spPr>
              <a:xfrm>
                <a:off x="6494058" y="3015177"/>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8" name="TextBox 877">
                <a:extLst>
                  <a:ext uri="{FF2B5EF4-FFF2-40B4-BE49-F238E27FC236}">
                    <a16:creationId xmlns:a16="http://schemas.microsoft.com/office/drawing/2014/main" id="{A6EA8998-1B45-C4AE-94E2-D708E778E030}"/>
                  </a:ext>
                </a:extLst>
              </p:cNvPr>
              <p:cNvSpPr txBox="1"/>
              <p:nvPr/>
            </p:nvSpPr>
            <p:spPr>
              <a:xfrm>
                <a:off x="6803767" y="3145320"/>
                <a:ext cx="546961" cy="230832"/>
              </a:xfrm>
              <a:prstGeom prst="rect">
                <a:avLst/>
              </a:prstGeom>
              <a:noFill/>
            </p:spPr>
            <p:txBody>
              <a:bodyPr wrap="square" rtlCol="0">
                <a:spAutoFit/>
              </a:bodyPr>
              <a:lstStyle/>
              <a:p>
                <a:r>
                  <a:rPr lang="en-US" sz="700" dirty="0"/>
                  <a:t>0.08</a:t>
                </a:r>
              </a:p>
            </p:txBody>
          </p:sp>
        </p:grpSp>
        <p:grpSp>
          <p:nvGrpSpPr>
            <p:cNvPr id="842" name="Group 841">
              <a:extLst>
                <a:ext uri="{FF2B5EF4-FFF2-40B4-BE49-F238E27FC236}">
                  <a16:creationId xmlns:a16="http://schemas.microsoft.com/office/drawing/2014/main" id="{37053EE2-DDB4-C10C-E43F-AD4C70E4C5B3}"/>
                </a:ext>
              </a:extLst>
            </p:cNvPr>
            <p:cNvGrpSpPr/>
            <p:nvPr/>
          </p:nvGrpSpPr>
          <p:grpSpPr>
            <a:xfrm rot="5400000">
              <a:off x="5927885" y="1445534"/>
              <a:ext cx="1276311" cy="540195"/>
              <a:chOff x="4675647" y="2765239"/>
              <a:chExt cx="1444352" cy="611316"/>
            </a:xfrm>
          </p:grpSpPr>
          <p:pic>
            <p:nvPicPr>
              <p:cNvPr id="869" name="Picture 868" descr="A close-up of a color chart&#10;&#10;Description automatically generated">
                <a:extLst>
                  <a:ext uri="{FF2B5EF4-FFF2-40B4-BE49-F238E27FC236}">
                    <a16:creationId xmlns:a16="http://schemas.microsoft.com/office/drawing/2014/main" id="{EA1382EF-CBE9-EC34-612C-890C3D25A4E9}"/>
                  </a:ext>
                </a:extLst>
              </p:cNvPr>
              <p:cNvPicPr>
                <a:picLocks noChangeAspect="1"/>
              </p:cNvPicPr>
              <p:nvPr/>
            </p:nvPicPr>
            <p:blipFill rotWithShape="1">
              <a:blip r:embed="rId15"/>
              <a:srcRect l="81516" t="2226" r="12650" b="48668"/>
              <a:stretch/>
            </p:blipFill>
            <p:spPr>
              <a:xfrm rot="5400000">
                <a:off x="5244851" y="2690322"/>
                <a:ext cx="163216" cy="797951"/>
              </a:xfrm>
              <a:prstGeom prst="rect">
                <a:avLst/>
              </a:prstGeom>
            </p:spPr>
          </p:pic>
          <p:sp>
            <p:nvSpPr>
              <p:cNvPr id="870" name="Rectangle 869">
                <a:extLst>
                  <a:ext uri="{FF2B5EF4-FFF2-40B4-BE49-F238E27FC236}">
                    <a16:creationId xmlns:a16="http://schemas.microsoft.com/office/drawing/2014/main" id="{8F4AE992-0FCF-57D8-5716-32A7C3AC7558}"/>
                  </a:ext>
                </a:extLst>
              </p:cNvPr>
              <p:cNvSpPr/>
              <p:nvPr/>
            </p:nvSpPr>
            <p:spPr>
              <a:xfrm>
                <a:off x="4905160" y="3010038"/>
                <a:ext cx="820275" cy="1606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71" name="TextBox 870">
                <a:extLst>
                  <a:ext uri="{FF2B5EF4-FFF2-40B4-BE49-F238E27FC236}">
                    <a16:creationId xmlns:a16="http://schemas.microsoft.com/office/drawing/2014/main" id="{93DFDC55-9FFF-6EF9-5820-C9896401DFE9}"/>
                  </a:ext>
                </a:extLst>
              </p:cNvPr>
              <p:cNvSpPr txBox="1"/>
              <p:nvPr/>
            </p:nvSpPr>
            <p:spPr>
              <a:xfrm>
                <a:off x="4675647" y="2765239"/>
                <a:ext cx="1444352" cy="226394"/>
              </a:xfrm>
              <a:prstGeom prst="rect">
                <a:avLst/>
              </a:prstGeom>
              <a:noFill/>
            </p:spPr>
            <p:txBody>
              <a:bodyPr wrap="none" rtlCol="0">
                <a:spAutoFit/>
              </a:bodyPr>
              <a:lstStyle/>
              <a:p>
                <a:pPr algn="ctr"/>
                <a:r>
                  <a:rPr lang="en-US" sz="700" dirty="0"/>
                  <a:t>Outgoing signaling strength</a:t>
                </a:r>
              </a:p>
            </p:txBody>
          </p:sp>
          <p:sp>
            <p:nvSpPr>
              <p:cNvPr id="872" name="TextBox 871">
                <a:extLst>
                  <a:ext uri="{FF2B5EF4-FFF2-40B4-BE49-F238E27FC236}">
                    <a16:creationId xmlns:a16="http://schemas.microsoft.com/office/drawing/2014/main" id="{66BCC3F1-1E26-D80E-F6CD-085055D4A5AB}"/>
                  </a:ext>
                </a:extLst>
              </p:cNvPr>
              <p:cNvSpPr txBox="1"/>
              <p:nvPr/>
            </p:nvSpPr>
            <p:spPr>
              <a:xfrm>
                <a:off x="4783187" y="3145723"/>
                <a:ext cx="265216" cy="226394"/>
              </a:xfrm>
              <a:prstGeom prst="rect">
                <a:avLst/>
              </a:prstGeom>
              <a:noFill/>
            </p:spPr>
            <p:txBody>
              <a:bodyPr wrap="none" rtlCol="0">
                <a:spAutoFit/>
              </a:bodyPr>
              <a:lstStyle/>
              <a:p>
                <a:r>
                  <a:rPr lang="en-US" sz="700" dirty="0"/>
                  <a:t>0</a:t>
                </a:r>
              </a:p>
            </p:txBody>
          </p:sp>
          <p:sp>
            <p:nvSpPr>
              <p:cNvPr id="873" name="TextBox 872">
                <a:extLst>
                  <a:ext uri="{FF2B5EF4-FFF2-40B4-BE49-F238E27FC236}">
                    <a16:creationId xmlns:a16="http://schemas.microsoft.com/office/drawing/2014/main" id="{1DA19E51-DCE2-F362-01AC-33EA50976E14}"/>
                  </a:ext>
                </a:extLst>
              </p:cNvPr>
              <p:cNvSpPr txBox="1"/>
              <p:nvPr/>
            </p:nvSpPr>
            <p:spPr>
              <a:xfrm>
                <a:off x="4913875" y="3145723"/>
                <a:ext cx="546961" cy="230832"/>
              </a:xfrm>
              <a:prstGeom prst="rect">
                <a:avLst/>
              </a:prstGeom>
              <a:noFill/>
            </p:spPr>
            <p:txBody>
              <a:bodyPr wrap="square" rtlCol="0">
                <a:spAutoFit/>
              </a:bodyPr>
              <a:lstStyle/>
              <a:p>
                <a:r>
                  <a:rPr lang="en-US" sz="700" dirty="0"/>
                  <a:t>0.06</a:t>
                </a:r>
              </a:p>
            </p:txBody>
          </p:sp>
          <p:sp>
            <p:nvSpPr>
              <p:cNvPr id="874" name="TextBox 873">
                <a:extLst>
                  <a:ext uri="{FF2B5EF4-FFF2-40B4-BE49-F238E27FC236}">
                    <a16:creationId xmlns:a16="http://schemas.microsoft.com/office/drawing/2014/main" id="{3044F5E3-94D1-68C1-36D3-FDA3B322D202}"/>
                  </a:ext>
                </a:extLst>
              </p:cNvPr>
              <p:cNvSpPr txBox="1"/>
              <p:nvPr/>
            </p:nvSpPr>
            <p:spPr>
              <a:xfrm>
                <a:off x="5567694" y="3145723"/>
                <a:ext cx="546961" cy="230832"/>
              </a:xfrm>
              <a:prstGeom prst="rect">
                <a:avLst/>
              </a:prstGeom>
              <a:noFill/>
            </p:spPr>
            <p:txBody>
              <a:bodyPr wrap="square" rtlCol="0">
                <a:spAutoFit/>
              </a:bodyPr>
              <a:lstStyle/>
              <a:p>
                <a:r>
                  <a:rPr lang="en-US" sz="700" dirty="0"/>
                  <a:t>0.1</a:t>
                </a:r>
              </a:p>
            </p:txBody>
          </p:sp>
          <p:sp>
            <p:nvSpPr>
              <p:cNvPr id="875" name="TextBox 874">
                <a:extLst>
                  <a:ext uri="{FF2B5EF4-FFF2-40B4-BE49-F238E27FC236}">
                    <a16:creationId xmlns:a16="http://schemas.microsoft.com/office/drawing/2014/main" id="{AC010F61-CF04-1526-91E0-3A7AD3D7848E}"/>
                  </a:ext>
                </a:extLst>
              </p:cNvPr>
              <p:cNvSpPr txBox="1"/>
              <p:nvPr/>
            </p:nvSpPr>
            <p:spPr>
              <a:xfrm>
                <a:off x="5206089" y="3144856"/>
                <a:ext cx="546961" cy="230832"/>
              </a:xfrm>
              <a:prstGeom prst="rect">
                <a:avLst/>
              </a:prstGeom>
              <a:noFill/>
            </p:spPr>
            <p:txBody>
              <a:bodyPr wrap="square" rtlCol="0">
                <a:spAutoFit/>
              </a:bodyPr>
              <a:lstStyle/>
              <a:p>
                <a:r>
                  <a:rPr lang="en-US" sz="700" dirty="0"/>
                  <a:t>0.08</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890367" y="2111018"/>
              <a:ext cx="548548" cy="200055"/>
            </a:xfrm>
            <a:prstGeom prst="rect">
              <a:avLst/>
            </a:prstGeom>
            <a:noFill/>
          </p:spPr>
          <p:txBody>
            <a:bodyPr wrap="none" rtlCol="0">
              <a:spAutoFit/>
            </a:bodyPr>
            <a:lstStyle/>
            <a:p>
              <a:pPr algn="ctr"/>
              <a:r>
                <a:rPr lang="en-US" sz="700" dirty="0"/>
                <a:t>receivers</a:t>
              </a:r>
            </a:p>
          </p:txBody>
        </p:sp>
        <p:grpSp>
          <p:nvGrpSpPr>
            <p:cNvPr id="844" name="Group 843">
              <a:extLst>
                <a:ext uri="{FF2B5EF4-FFF2-40B4-BE49-F238E27FC236}">
                  <a16:creationId xmlns:a16="http://schemas.microsoft.com/office/drawing/2014/main" id="{00F33756-99D0-8078-D8C3-AD8DD0817F0A}"/>
                </a:ext>
              </a:extLst>
            </p:cNvPr>
            <p:cNvGrpSpPr/>
            <p:nvPr/>
          </p:nvGrpSpPr>
          <p:grpSpPr>
            <a:xfrm>
              <a:off x="4603203" y="786792"/>
              <a:ext cx="1932957" cy="1678533"/>
              <a:chOff x="5100527" y="603601"/>
              <a:chExt cx="1932957" cy="1678533"/>
            </a:xfrm>
          </p:grpSpPr>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6"/>
              <a:srcRect l="12107" t="24254" r="61832" b="71249"/>
              <a:stretch/>
            </p:blipFill>
            <p:spPr>
              <a:xfrm>
                <a:off x="5301880" y="788129"/>
                <a:ext cx="930143" cy="152373"/>
              </a:xfrm>
              <a:prstGeom prst="rect">
                <a:avLst/>
              </a:prstGeom>
            </p:spPr>
          </p:pic>
          <p:sp>
            <p:nvSpPr>
              <p:cNvPr id="846" name="TextBox 845">
                <a:extLst>
                  <a:ext uri="{FF2B5EF4-FFF2-40B4-BE49-F238E27FC236}">
                    <a16:creationId xmlns:a16="http://schemas.microsoft.com/office/drawing/2014/main" id="{EA0AF247-1379-D293-3B9A-67DF4B634405}"/>
                  </a:ext>
                </a:extLst>
              </p:cNvPr>
              <p:cNvSpPr txBox="1"/>
              <p:nvPr/>
            </p:nvSpPr>
            <p:spPr>
              <a:xfrm>
                <a:off x="5237358"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847" name="TextBox 846">
                <a:extLst>
                  <a:ext uri="{FF2B5EF4-FFF2-40B4-BE49-F238E27FC236}">
                    <a16:creationId xmlns:a16="http://schemas.microsoft.com/office/drawing/2014/main" id="{A4789E6B-E80F-D8DC-7736-20CE6583A8F7}"/>
                  </a:ext>
                </a:extLst>
              </p:cNvPr>
              <p:cNvSpPr txBox="1"/>
              <p:nvPr/>
            </p:nvSpPr>
            <p:spPr>
              <a:xfrm>
                <a:off x="5361961"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848" name="TextBox 847">
                <a:extLst>
                  <a:ext uri="{FF2B5EF4-FFF2-40B4-BE49-F238E27FC236}">
                    <a16:creationId xmlns:a16="http://schemas.microsoft.com/office/drawing/2014/main" id="{9A3A981B-7611-5279-3E29-D7A48A6D2C7F}"/>
                  </a:ext>
                </a:extLst>
              </p:cNvPr>
              <p:cNvSpPr txBox="1"/>
              <p:nvPr/>
            </p:nvSpPr>
            <p:spPr>
              <a:xfrm>
                <a:off x="5489416"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849" name="TextBox 848">
                <a:extLst>
                  <a:ext uri="{FF2B5EF4-FFF2-40B4-BE49-F238E27FC236}">
                    <a16:creationId xmlns:a16="http://schemas.microsoft.com/office/drawing/2014/main" id="{3FCF7F11-0C7B-E712-7A81-7A6DA718E019}"/>
                  </a:ext>
                </a:extLst>
              </p:cNvPr>
              <p:cNvSpPr txBox="1"/>
              <p:nvPr/>
            </p:nvSpPr>
            <p:spPr>
              <a:xfrm>
                <a:off x="5619375" y="77638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850" name="TextBox 849">
                <a:extLst>
                  <a:ext uri="{FF2B5EF4-FFF2-40B4-BE49-F238E27FC236}">
                    <a16:creationId xmlns:a16="http://schemas.microsoft.com/office/drawing/2014/main" id="{7FCC385B-26E2-7332-56B1-890A914E04A2}"/>
                  </a:ext>
                </a:extLst>
              </p:cNvPr>
              <p:cNvSpPr txBox="1"/>
              <p:nvPr/>
            </p:nvSpPr>
            <p:spPr>
              <a:xfrm>
                <a:off x="5791060" y="773213"/>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851" name="TextBox 850">
                <a:extLst>
                  <a:ext uri="{FF2B5EF4-FFF2-40B4-BE49-F238E27FC236}">
                    <a16:creationId xmlns:a16="http://schemas.microsoft.com/office/drawing/2014/main" id="{EB8F6D39-17C0-89DA-98E2-CD36976D5EE6}"/>
                  </a:ext>
                </a:extLst>
              </p:cNvPr>
              <p:cNvSpPr txBox="1"/>
              <p:nvPr/>
            </p:nvSpPr>
            <p:spPr>
              <a:xfrm>
                <a:off x="5892756" y="773213"/>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852" name="TextBox 851">
                <a:extLst>
                  <a:ext uri="{FF2B5EF4-FFF2-40B4-BE49-F238E27FC236}">
                    <a16:creationId xmlns:a16="http://schemas.microsoft.com/office/drawing/2014/main" id="{F811C3DA-1154-631F-AEB7-E49A4D5BCDBF}"/>
                  </a:ext>
                </a:extLst>
              </p:cNvPr>
              <p:cNvSpPr txBox="1"/>
              <p:nvPr/>
            </p:nvSpPr>
            <p:spPr>
              <a:xfrm>
                <a:off x="6050074" y="773213"/>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sp>
            <p:nvSpPr>
              <p:cNvPr id="853" name="TextBox 852">
                <a:extLst>
                  <a:ext uri="{FF2B5EF4-FFF2-40B4-BE49-F238E27FC236}">
                    <a16:creationId xmlns:a16="http://schemas.microsoft.com/office/drawing/2014/main" id="{A1755A75-5794-21C2-DB6F-4B43F8AEC1F8}"/>
                  </a:ext>
                </a:extLst>
              </p:cNvPr>
              <p:cNvSpPr txBox="1"/>
              <p:nvPr/>
            </p:nvSpPr>
            <p:spPr>
              <a:xfrm>
                <a:off x="5359540" y="609212"/>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753770" y="603601"/>
                <a:ext cx="681597" cy="200055"/>
              </a:xfrm>
              <a:prstGeom prst="rect">
                <a:avLst/>
              </a:prstGeom>
              <a:noFill/>
            </p:spPr>
            <p:txBody>
              <a:bodyPr wrap="none" rtlCol="0">
                <a:spAutoFit/>
              </a:bodyPr>
              <a:lstStyle/>
              <a:p>
                <a:r>
                  <a:rPr lang="en-US" sz="700" dirty="0"/>
                  <a:t>At-Risk/ERA</a:t>
                </a:r>
              </a:p>
            </p:txBody>
          </p:sp>
          <p:grpSp>
            <p:nvGrpSpPr>
              <p:cNvPr id="855" name="Group 854">
                <a:extLst>
                  <a:ext uri="{FF2B5EF4-FFF2-40B4-BE49-F238E27FC236}">
                    <a16:creationId xmlns:a16="http://schemas.microsoft.com/office/drawing/2014/main" id="{2C9610CC-0CFF-95FF-9C5D-E778C39EF75C}"/>
                  </a:ext>
                </a:extLst>
              </p:cNvPr>
              <p:cNvGrpSpPr/>
              <p:nvPr/>
            </p:nvGrpSpPr>
            <p:grpSpPr>
              <a:xfrm>
                <a:off x="6168981" y="932209"/>
                <a:ext cx="718769" cy="1349925"/>
                <a:chOff x="6479950" y="934673"/>
                <a:chExt cx="718769" cy="1349925"/>
              </a:xfrm>
            </p:grpSpPr>
            <p:sp>
              <p:nvSpPr>
                <p:cNvPr id="860" name="TextBox 859">
                  <a:extLst>
                    <a:ext uri="{FF2B5EF4-FFF2-40B4-BE49-F238E27FC236}">
                      <a16:creationId xmlns:a16="http://schemas.microsoft.com/office/drawing/2014/main" id="{5CD8380D-FD51-F6FE-DC46-C1371572AEFB}"/>
                    </a:ext>
                  </a:extLst>
                </p:cNvPr>
                <p:cNvSpPr txBox="1"/>
                <p:nvPr/>
              </p:nvSpPr>
              <p:spPr>
                <a:xfrm>
                  <a:off x="6479950" y="934673"/>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6479950" y="1073529"/>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6479950" y="121238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6479950" y="135124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6479950" y="1490097"/>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6479950" y="1628953"/>
                  <a:ext cx="466794" cy="200055"/>
                </a:xfrm>
                <a:prstGeom prst="rect">
                  <a:avLst/>
                </a:prstGeom>
                <a:noFill/>
              </p:spPr>
              <p:txBody>
                <a:bodyPr wrap="none" rtlCol="0">
                  <a:spAutoFit/>
                </a:bodyPr>
                <a:lstStyle/>
                <a:p>
                  <a:r>
                    <a:rPr lang="en-US" sz="700" dirty="0"/>
                    <a:t>NK cell</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6483574" y="1815204"/>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6483574" y="1949874"/>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6483574" y="2084543"/>
                  <a:ext cx="715145" cy="200055"/>
                </a:xfrm>
                <a:prstGeom prst="rect">
                  <a:avLst/>
                </a:prstGeom>
                <a:noFill/>
              </p:spPr>
              <p:txBody>
                <a:bodyPr wrap="square" rtlCol="0">
                  <a:spAutoFit/>
                </a:bodyPr>
                <a:lstStyle/>
                <a:p>
                  <a:r>
                    <a:rPr lang="en-US" sz="700" dirty="0"/>
                    <a:t>NK cell</a:t>
                  </a:r>
                </a:p>
              </p:txBody>
            </p:sp>
          </p:grpSp>
          <p:sp>
            <p:nvSpPr>
              <p:cNvPr id="856" name="TextBox 855">
                <a:extLst>
                  <a:ext uri="{FF2B5EF4-FFF2-40B4-BE49-F238E27FC236}">
                    <a16:creationId xmlns:a16="http://schemas.microsoft.com/office/drawing/2014/main" id="{305AF68F-DC49-FC9C-4153-30E2ACAD4BC6}"/>
                  </a:ext>
                </a:extLst>
              </p:cNvPr>
              <p:cNvSpPr txBox="1"/>
              <p:nvPr/>
            </p:nvSpPr>
            <p:spPr>
              <a:xfrm rot="16200000">
                <a:off x="4948723" y="1242328"/>
                <a:ext cx="503664" cy="200055"/>
              </a:xfrm>
              <a:prstGeom prst="rect">
                <a:avLst/>
              </a:prstGeom>
              <a:noFill/>
            </p:spPr>
            <p:txBody>
              <a:bodyPr wrap="none" rtlCol="0">
                <a:spAutoFit/>
              </a:bodyPr>
              <a:lstStyle/>
              <a:p>
                <a:pPr algn="ctr"/>
                <a:r>
                  <a:rPr lang="en-US" sz="700" dirty="0"/>
                  <a:t>senders</a:t>
                </a:r>
              </a:p>
            </p:txBody>
          </p:sp>
          <p:sp>
            <p:nvSpPr>
              <p:cNvPr id="857" name="TextBox 856">
                <a:extLst>
                  <a:ext uri="{FF2B5EF4-FFF2-40B4-BE49-F238E27FC236}">
                    <a16:creationId xmlns:a16="http://schemas.microsoft.com/office/drawing/2014/main" id="{74657465-1CBB-835E-33B4-0060E609F39B}"/>
                  </a:ext>
                </a:extLst>
              </p:cNvPr>
              <p:cNvSpPr txBox="1"/>
              <p:nvPr/>
            </p:nvSpPr>
            <p:spPr>
              <a:xfrm>
                <a:off x="6181476" y="767377"/>
                <a:ext cx="852008" cy="200055"/>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700" dirty="0"/>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6"/>
              <a:srcRect l="12090" t="33316" r="61849" b="41898"/>
              <a:stretch/>
            </p:blipFill>
            <p:spPr>
              <a:xfrm>
                <a:off x="5304667" y="959615"/>
                <a:ext cx="930143"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7"/>
              <a:srcRect l="11340" t="39922" r="61779" b="48547"/>
              <a:stretch/>
            </p:blipFill>
            <p:spPr>
              <a:xfrm>
                <a:off x="5272887" y="1843752"/>
                <a:ext cx="964958" cy="413950"/>
              </a:xfrm>
              <a:prstGeom prst="rect">
                <a:avLst/>
              </a:prstGeom>
            </p:spPr>
          </p:pic>
        </p:grpSp>
      </p:gr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128421</TotalTime>
  <Words>3951</Words>
  <Application>Microsoft Macintosh PowerPoint</Application>
  <PresentationFormat>Custom</PresentationFormat>
  <Paragraphs>1621</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1562</cp:revision>
  <dcterms:created xsi:type="dcterms:W3CDTF">2023-07-06T16:51:39Z</dcterms:created>
  <dcterms:modified xsi:type="dcterms:W3CDTF">2024-12-25T04:36:41Z</dcterms:modified>
</cp:coreProperties>
</file>